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7"/>
  </p:notesMasterIdLst>
  <p:handoutMasterIdLst>
    <p:handoutMasterId r:id="rId48"/>
  </p:handoutMasterIdLst>
  <p:sldIdLst>
    <p:sldId id="256" r:id="rId2"/>
    <p:sldId id="307" r:id="rId3"/>
    <p:sldId id="315" r:id="rId4"/>
    <p:sldId id="354" r:id="rId5"/>
    <p:sldId id="297" r:id="rId6"/>
    <p:sldId id="319" r:id="rId7"/>
    <p:sldId id="311" r:id="rId8"/>
    <p:sldId id="336" r:id="rId9"/>
    <p:sldId id="337" r:id="rId10"/>
    <p:sldId id="338" r:id="rId11"/>
    <p:sldId id="357" r:id="rId12"/>
    <p:sldId id="355" r:id="rId13"/>
    <p:sldId id="367" r:id="rId14"/>
    <p:sldId id="368" r:id="rId15"/>
    <p:sldId id="364" r:id="rId16"/>
    <p:sldId id="356" r:id="rId17"/>
    <p:sldId id="359" r:id="rId18"/>
    <p:sldId id="361" r:id="rId19"/>
    <p:sldId id="362" r:id="rId20"/>
    <p:sldId id="360" r:id="rId21"/>
    <p:sldId id="374" r:id="rId22"/>
    <p:sldId id="377" r:id="rId23"/>
    <p:sldId id="365" r:id="rId24"/>
    <p:sldId id="369" r:id="rId25"/>
    <p:sldId id="371" r:id="rId26"/>
    <p:sldId id="370" r:id="rId27"/>
    <p:sldId id="375" r:id="rId28"/>
    <p:sldId id="366" r:id="rId29"/>
    <p:sldId id="372" r:id="rId30"/>
    <p:sldId id="376" r:id="rId31"/>
    <p:sldId id="373" r:id="rId32"/>
    <p:sldId id="258" r:id="rId33"/>
    <p:sldId id="339" r:id="rId34"/>
    <p:sldId id="344" r:id="rId35"/>
    <p:sldId id="345" r:id="rId36"/>
    <p:sldId id="324" r:id="rId37"/>
    <p:sldId id="327" r:id="rId38"/>
    <p:sldId id="348" r:id="rId39"/>
    <p:sldId id="349" r:id="rId40"/>
    <p:sldId id="350" r:id="rId41"/>
    <p:sldId id="328" r:id="rId42"/>
    <p:sldId id="331" r:id="rId43"/>
    <p:sldId id="353" r:id="rId44"/>
    <p:sldId id="351" r:id="rId45"/>
    <p:sldId id="302" r:id="rId4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26" autoAdjust="0"/>
  </p:normalViewPr>
  <p:slideViewPr>
    <p:cSldViewPr showGuides="1">
      <p:cViewPr varScale="1">
        <p:scale>
          <a:sx n="117" d="100"/>
          <a:sy n="117" d="100"/>
        </p:scale>
        <p:origin x="643" y="91"/>
      </p:cViewPr>
      <p:guideLst>
        <p:guide orient="horz" pos="2160"/>
        <p:guide pos="3840"/>
      </p:guideLst>
    </p:cSldViewPr>
  </p:slideViewPr>
  <p:notesTextViewPr>
    <p:cViewPr>
      <p:scale>
        <a:sx n="100" d="100"/>
        <a:sy n="100" d="100"/>
      </p:scale>
      <p:origin x="0" y="0"/>
    </p:cViewPr>
  </p:notesTextViewPr>
  <p:notesViewPr>
    <p:cSldViewPr showGuides="1">
      <p:cViewPr varScale="1">
        <p:scale>
          <a:sx n="90" d="100"/>
          <a:sy n="90" d="100"/>
        </p:scale>
        <p:origin x="4022" y="5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dirty="0"/>
              <a:t>CE 4200</a:t>
            </a:r>
          </a:p>
          <a:p>
            <a:r>
              <a:rPr lang="en-US" sz="1100" dirty="0"/>
              <a:t>PROFESSIONAL ENGINEERING PRACTICE ISSUES</a:t>
            </a: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r>
              <a:rPr lang="en-US" sz="1000" dirty="0"/>
              <a:t>LECTURE NOTES ON </a:t>
            </a:r>
          </a:p>
          <a:p>
            <a:r>
              <a:rPr lang="en-US" dirty="0"/>
              <a:t>ENGINEERING JUDGMENT</a:t>
            </a: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dirty="0"/>
              <a:t>SPR’ 2022 SEMESTER</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r>
              <a:rPr lang="en-US" dirty="0"/>
              <a:t>PAGE </a:t>
            </a:r>
            <a:fld id="{F289D860-8676-4CFF-B874-29F99D451A83}" type="slidenum">
              <a:rPr lang="en-US" smtClean="0"/>
              <a:pPr/>
              <a:t>‹#›</a:t>
            </a:fld>
            <a:endParaRPr lang="en-US" dirty="0"/>
          </a:p>
        </p:txBody>
      </p:sp>
    </p:spTree>
    <p:extLst>
      <p:ext uri="{BB962C8B-B14F-4D97-AF65-F5344CB8AC3E}">
        <p14:creationId xmlns:p14="http://schemas.microsoft.com/office/powerpoint/2010/main" val="268228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2E2C5725-BB5B-45BD-B770-FE94C3299584}" type="datetimeFigureOut">
              <a:rPr lang="en-US" smtClean="0"/>
              <a:pPr/>
              <a:t>3/30/2022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BBBDB549-3C82-488B-9B77-61AC65278EF9}" type="slidenum">
              <a:rPr lang="en-US" smtClean="0"/>
              <a:pPr/>
              <a:t>‹#›</a:t>
            </a:fld>
            <a:endParaRPr lang="en-US"/>
          </a:p>
        </p:txBody>
      </p:sp>
    </p:spTree>
    <p:extLst>
      <p:ext uri="{BB962C8B-B14F-4D97-AF65-F5344CB8AC3E}">
        <p14:creationId xmlns:p14="http://schemas.microsoft.com/office/powerpoint/2010/main" val="153999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BBDB549-3C82-488B-9B77-61AC65278EF9}" type="slidenum">
              <a:rPr lang="en-US" smtClean="0"/>
              <a:pPr/>
              <a:t>1</a:t>
            </a:fld>
            <a:endParaRPr lang="en-US"/>
          </a:p>
        </p:txBody>
      </p:sp>
    </p:spTree>
    <p:extLst>
      <p:ext uri="{BB962C8B-B14F-4D97-AF65-F5344CB8AC3E}">
        <p14:creationId xmlns:p14="http://schemas.microsoft.com/office/powerpoint/2010/main" val="22833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86E1233-F46C-485A-A0B7-ED76BE8ECB85}" type="datetimeFigureOut">
              <a:rPr lang="en-US" smtClean="0"/>
              <a:pPr/>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6E1233-F46C-485A-A0B7-ED76BE8ECB85}" type="datetimeFigureOut">
              <a:rPr lang="en-US" smtClean="0"/>
              <a:pPr/>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6E1233-F46C-485A-A0B7-ED76BE8ECB85}" type="datetimeFigureOut">
              <a:rPr lang="en-US" smtClean="0"/>
              <a:pPr/>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6E1233-F46C-485A-A0B7-ED76BE8ECB85}" type="datetimeFigureOut">
              <a:rPr lang="en-US" smtClean="0"/>
              <a:pPr/>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6E1233-F46C-485A-A0B7-ED76BE8ECB85}" type="datetimeFigureOut">
              <a:rPr lang="en-US" smtClean="0"/>
              <a:pPr/>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6E1233-F46C-485A-A0B7-ED76BE8ECB85}" type="datetimeFigureOut">
              <a:rPr lang="en-US" smtClean="0"/>
              <a:pPr/>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6E1233-F46C-485A-A0B7-ED76BE8ECB85}" type="datetimeFigureOut">
              <a:rPr lang="en-US" smtClean="0"/>
              <a:pPr/>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6E1233-F46C-485A-A0B7-ED76BE8ECB85}" type="datetimeFigureOut">
              <a:rPr lang="en-US" smtClean="0"/>
              <a:pPr/>
              <a:t>3/30/2022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E1233-F46C-485A-A0B7-ED76BE8ECB85}" type="datetimeFigureOut">
              <a:rPr lang="en-US" smtClean="0"/>
              <a:pPr/>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6E1233-F46C-485A-A0B7-ED76BE8ECB85}" type="datetimeFigureOut">
              <a:rPr lang="en-US" smtClean="0"/>
              <a:pPr/>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6E1233-F46C-485A-A0B7-ED76BE8ECB85}" type="datetimeFigureOut">
              <a:rPr lang="en-US" smtClean="0"/>
              <a:pPr/>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6E1233-F46C-485A-A0B7-ED76BE8ECB85}" type="datetimeFigureOut">
              <a:rPr lang="en-US" smtClean="0"/>
              <a:pPr/>
              <a:t>3/30/2022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8E52E-F725-474A-BC80-8ECD2C33004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600201"/>
            <a:ext cx="7772400" cy="1470025"/>
          </a:xfrm>
        </p:spPr>
        <p:txBody>
          <a:bodyPr>
            <a:noAutofit/>
          </a:bodyPr>
          <a:lstStyle/>
          <a:p>
            <a:pPr>
              <a:spcBef>
                <a:spcPts val="1200"/>
              </a:spcBef>
            </a:pPr>
            <a:r>
              <a:rPr lang="en-US" sz="6600" b="1" dirty="0"/>
              <a:t>ENGINEERING JUDGMENT</a:t>
            </a:r>
            <a:br>
              <a:rPr lang="en-US" sz="6600" b="1" dirty="0"/>
            </a:br>
            <a:r>
              <a:rPr lang="en-US" sz="4000" b="1" dirty="0"/>
              <a:t>CE 4200</a:t>
            </a:r>
            <a:br>
              <a:rPr lang="en-US" sz="1400" b="1" dirty="0"/>
            </a:br>
            <a:r>
              <a:rPr lang="en-US" sz="3200" b="1" dirty="0"/>
              <a:t>Professional Engineering Practice Issues</a:t>
            </a:r>
            <a:endParaRPr lang="en-US" sz="3600" b="1" dirty="0"/>
          </a:p>
        </p:txBody>
      </p:sp>
      <p:sp>
        <p:nvSpPr>
          <p:cNvPr id="3" name="Subtitle 2"/>
          <p:cNvSpPr>
            <a:spLocks noGrp="1"/>
          </p:cNvSpPr>
          <p:nvPr>
            <p:ph type="subTitle" idx="1"/>
          </p:nvPr>
        </p:nvSpPr>
        <p:spPr/>
        <p:txBody>
          <a:bodyPr/>
          <a:lstStyle/>
          <a:p>
            <a:endParaRPr lang="en-US" dirty="0">
              <a:solidFill>
                <a:schemeClr val="tx1"/>
              </a:solidFill>
            </a:endParaRPr>
          </a:p>
          <a:p>
            <a:r>
              <a:rPr lang="en-US" dirty="0">
                <a:solidFill>
                  <a:schemeClr val="tx1"/>
                </a:solidFill>
              </a:rPr>
              <a:t>Spring 2022 Semester</a:t>
            </a:r>
          </a:p>
          <a:p>
            <a:r>
              <a:rPr lang="en-US" dirty="0">
                <a:solidFill>
                  <a:schemeClr val="tx1"/>
                </a:solidFill>
              </a:rPr>
              <a:t>William D. Lawson, P.E.,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38812" y="228601"/>
            <a:ext cx="7772400" cy="1362075"/>
          </a:xfrm>
        </p:spPr>
        <p:txBody>
          <a:bodyPr>
            <a:normAutofit/>
          </a:bodyPr>
          <a:lstStyle/>
          <a:p>
            <a:r>
              <a:rPr lang="en-US" u="sng" dirty="0"/>
              <a:t>professional</a:t>
            </a:r>
            <a:br>
              <a:rPr lang="en-US" dirty="0"/>
            </a:br>
            <a:r>
              <a:rPr lang="en-US" dirty="0"/>
              <a:t>practice OF ENGINEERING</a:t>
            </a:r>
          </a:p>
        </p:txBody>
      </p:sp>
      <p:sp>
        <p:nvSpPr>
          <p:cNvPr id="5" name="Text Placeholder 4"/>
          <p:cNvSpPr>
            <a:spLocks noGrp="1"/>
          </p:cNvSpPr>
          <p:nvPr>
            <p:ph type="body" idx="1"/>
          </p:nvPr>
        </p:nvSpPr>
        <p:spPr>
          <a:xfrm>
            <a:off x="2338812" y="2209800"/>
            <a:ext cx="4671588" cy="3352800"/>
          </a:xfrm>
        </p:spPr>
        <p:txBody>
          <a:bodyPr anchor="t">
            <a:noAutofit/>
          </a:bodyPr>
          <a:lstStyle/>
          <a:p>
            <a:r>
              <a:rPr lang="en-US" sz="3200" dirty="0">
                <a:solidFill>
                  <a:schemeClr val="tx1"/>
                </a:solidFill>
              </a:rPr>
              <a:t>“The successful practice of engineering requires a high degree of engineering judgment.”</a:t>
            </a:r>
          </a:p>
          <a:p>
            <a:endParaRPr lang="en-US" sz="2800" dirty="0">
              <a:solidFill>
                <a:schemeClr val="tx1"/>
              </a:solidFill>
            </a:endParaRPr>
          </a:p>
          <a:p>
            <a:pPr algn="r">
              <a:spcBef>
                <a:spcPts val="0"/>
              </a:spcBef>
            </a:pPr>
            <a:r>
              <a:rPr lang="en-US" sz="1800" dirty="0">
                <a:solidFill>
                  <a:schemeClr val="tx1"/>
                </a:solidFill>
                <a:latin typeface="Arial Black" panose="020B0A04020102020204" pitchFamily="34" charset="0"/>
              </a:rPr>
              <a:t>-Ralph B. Peck</a:t>
            </a:r>
          </a:p>
          <a:p>
            <a:pPr algn="r">
              <a:spcBef>
                <a:spcPts val="0"/>
              </a:spcBef>
            </a:pPr>
            <a:r>
              <a:rPr lang="en-US" sz="2600" dirty="0">
                <a:solidFill>
                  <a:schemeClr val="tx1"/>
                </a:solidFill>
              </a:rPr>
              <a:t>“A Man of Judgment”</a:t>
            </a:r>
          </a:p>
          <a:p>
            <a:endParaRPr lang="en-US" sz="2600" dirty="0">
              <a:solidFill>
                <a:schemeClr val="tx1"/>
              </a:solidFill>
            </a:endParaRPr>
          </a:p>
        </p:txBody>
      </p:sp>
      <p:pic>
        <p:nvPicPr>
          <p:cNvPr id="1026" name="Picture 2" descr="https://images-na.ssl-images-amazon.com/images/I/51lyGhFwU1L._SX324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988" y="1905000"/>
            <a:ext cx="2688225" cy="4114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4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6E0184-4937-42C8-96AC-9DDF828E10D4}"/>
              </a:ext>
            </a:extLst>
          </p:cNvPr>
          <p:cNvPicPr>
            <a:picLocks noChangeAspect="1"/>
          </p:cNvPicPr>
          <p:nvPr/>
        </p:nvPicPr>
        <p:blipFill>
          <a:blip r:embed="rId2"/>
          <a:stretch>
            <a:fillRect/>
          </a:stretch>
        </p:blipFill>
        <p:spPr>
          <a:xfrm>
            <a:off x="2286000" y="838201"/>
            <a:ext cx="3219048" cy="4752381"/>
          </a:xfrm>
          <a:prstGeom prst="rect">
            <a:avLst/>
          </a:prstGeom>
          <a:ln w="6350">
            <a:solidFill>
              <a:schemeClr val="tx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C5627084-9848-4A8B-A839-E7D4D470739A}"/>
              </a:ext>
            </a:extLst>
          </p:cNvPr>
          <p:cNvSpPr/>
          <p:nvPr/>
        </p:nvSpPr>
        <p:spPr>
          <a:xfrm>
            <a:off x="5867400" y="1295400"/>
            <a:ext cx="5486400" cy="3970318"/>
          </a:xfrm>
          <a:prstGeom prst="rect">
            <a:avLst/>
          </a:prstGeom>
        </p:spPr>
        <p:txBody>
          <a:bodyPr wrap="square">
            <a:spAutoFit/>
          </a:bodyPr>
          <a:lstStyle/>
          <a:p>
            <a:r>
              <a:rPr lang="en-US" sz="3200" dirty="0">
                <a:latin typeface="Times New Roman" panose="02020603050405020304" pitchFamily="18" charset="0"/>
                <a:ea typeface="Calibri" panose="020F0502020204030204" pitchFamily="34" charset="0"/>
              </a:rPr>
              <a:t>Judgment is the means by which “evidence is recognized, supporting evidence compiled, conflicting evidence reconciled, and evidence of all kinds weighed according to its perceived significance.”</a:t>
            </a:r>
          </a:p>
          <a:p>
            <a:pPr algn="r"/>
            <a:r>
              <a:rPr lang="en-US" sz="2800" i="1" dirty="0">
                <a:latin typeface="Times New Roman" panose="02020603050405020304" pitchFamily="18" charset="0"/>
              </a:rPr>
              <a:t>-Steven Vick</a:t>
            </a:r>
            <a:endParaRPr lang="en-US" sz="2800" i="1" dirty="0"/>
          </a:p>
        </p:txBody>
      </p:sp>
    </p:spTree>
    <p:extLst>
      <p:ext uri="{BB962C8B-B14F-4D97-AF65-F5344CB8AC3E}">
        <p14:creationId xmlns:p14="http://schemas.microsoft.com/office/powerpoint/2010/main" val="179957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46312" y="4406901"/>
            <a:ext cx="9079971" cy="1362075"/>
          </a:xfrm>
        </p:spPr>
        <p:txBody>
          <a:bodyPr/>
          <a:lstStyle/>
          <a:p>
            <a:r>
              <a:rPr lang="en-US" dirty="0"/>
              <a:t>A Case Study in </a:t>
            </a:r>
            <a:r>
              <a:rPr lang="en-US" dirty="0">
                <a:solidFill>
                  <a:schemeClr val="bg1"/>
                </a:solidFill>
              </a:rPr>
              <a:t>[lack of] </a:t>
            </a:r>
            <a:r>
              <a:rPr lang="en-US" dirty="0"/>
              <a:t>engineering judgment</a:t>
            </a:r>
          </a:p>
        </p:txBody>
      </p:sp>
      <p:sp>
        <p:nvSpPr>
          <p:cNvPr id="5" name="Text Placeholder 4"/>
          <p:cNvSpPr>
            <a:spLocks noGrp="1"/>
          </p:cNvSpPr>
          <p:nvPr>
            <p:ph type="body" idx="1"/>
          </p:nvPr>
        </p:nvSpPr>
        <p:spPr>
          <a:xfrm>
            <a:off x="2246313" y="1981201"/>
            <a:ext cx="7772400" cy="2425700"/>
          </a:xfrm>
        </p:spPr>
        <p:txBody>
          <a:bodyPr>
            <a:normAutofit fontScale="92500" lnSpcReduction="20000"/>
          </a:bodyPr>
          <a:lstStyle/>
          <a:p>
            <a:r>
              <a:rPr lang="en-US" sz="5400" b="1" dirty="0">
                <a:solidFill>
                  <a:schemeClr val="tx1"/>
                </a:solidFill>
              </a:rPr>
              <a:t>FLORIDA INTERNATIONAL UNIVERSITY PEDESTRIAN BRIDGE COLLAPSE</a:t>
            </a:r>
          </a:p>
          <a:p>
            <a:r>
              <a:rPr lang="en-US" sz="1800" b="1" dirty="0">
                <a:solidFill>
                  <a:schemeClr val="tx1"/>
                </a:solidFill>
              </a:rPr>
              <a:t>Professional Engineering Practice Issues</a:t>
            </a:r>
            <a:endParaRPr lang="en-US" sz="1800" dirty="0">
              <a:solidFill>
                <a:schemeClr val="tx1"/>
              </a:solidFill>
            </a:endParaRPr>
          </a:p>
        </p:txBody>
      </p:sp>
    </p:spTree>
    <p:extLst>
      <p:ext uri="{BB962C8B-B14F-4D97-AF65-F5344CB8AC3E}">
        <p14:creationId xmlns:p14="http://schemas.microsoft.com/office/powerpoint/2010/main" val="3441616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42B57-0E8C-4DAB-8FFF-C16A73962C1E}"/>
              </a:ext>
            </a:extLst>
          </p:cNvPr>
          <p:cNvPicPr>
            <a:picLocks noChangeAspect="1"/>
          </p:cNvPicPr>
          <p:nvPr/>
        </p:nvPicPr>
        <p:blipFill>
          <a:blip r:embed="rId2"/>
          <a:stretch>
            <a:fillRect/>
          </a:stretch>
        </p:blipFill>
        <p:spPr>
          <a:xfrm>
            <a:off x="1895886" y="0"/>
            <a:ext cx="8400229" cy="6858000"/>
          </a:xfrm>
          <a:prstGeom prst="rect">
            <a:avLst/>
          </a:prstGeom>
        </p:spPr>
      </p:pic>
    </p:spTree>
    <p:extLst>
      <p:ext uri="{BB962C8B-B14F-4D97-AF65-F5344CB8AC3E}">
        <p14:creationId xmlns:p14="http://schemas.microsoft.com/office/powerpoint/2010/main" val="2090006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6464B-F2E5-457C-BE48-06916E136FDA}"/>
              </a:ext>
            </a:extLst>
          </p:cNvPr>
          <p:cNvPicPr>
            <a:picLocks noChangeAspect="1"/>
          </p:cNvPicPr>
          <p:nvPr/>
        </p:nvPicPr>
        <p:blipFill>
          <a:blip r:embed="rId2"/>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30014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5019BB-B4E2-4278-80E5-D676BE943532}"/>
              </a:ext>
            </a:extLst>
          </p:cNvPr>
          <p:cNvPicPr>
            <a:picLocks noChangeAspect="1"/>
          </p:cNvPicPr>
          <p:nvPr/>
        </p:nvPicPr>
        <p:blipFill rotWithShape="1">
          <a:blip r:embed="rId2"/>
          <a:srcRect r="58262"/>
          <a:stretch/>
        </p:blipFill>
        <p:spPr>
          <a:xfrm>
            <a:off x="7152328" y="1905001"/>
            <a:ext cx="2982273" cy="4239489"/>
          </a:xfrm>
          <a:prstGeom prst="rect">
            <a:avLst/>
          </a:prstGeom>
        </p:spPr>
      </p:pic>
      <p:pic>
        <p:nvPicPr>
          <p:cNvPr id="3" name="Picture 2">
            <a:extLst>
              <a:ext uri="{FF2B5EF4-FFF2-40B4-BE49-F238E27FC236}">
                <a16:creationId xmlns:a16="http://schemas.microsoft.com/office/drawing/2014/main" id="{C5399BA9-F937-4835-9A34-30364B96B708}"/>
              </a:ext>
            </a:extLst>
          </p:cNvPr>
          <p:cNvPicPr>
            <a:picLocks noChangeAspect="1"/>
          </p:cNvPicPr>
          <p:nvPr/>
        </p:nvPicPr>
        <p:blipFill>
          <a:blip r:embed="rId3"/>
          <a:stretch>
            <a:fillRect/>
          </a:stretch>
        </p:blipFill>
        <p:spPr>
          <a:xfrm>
            <a:off x="2275114" y="2071180"/>
            <a:ext cx="4267200" cy="3593431"/>
          </a:xfrm>
          <a:prstGeom prst="rect">
            <a:avLst/>
          </a:prstGeom>
        </p:spPr>
      </p:pic>
      <p:sp>
        <p:nvSpPr>
          <p:cNvPr id="4" name="TextBox 3">
            <a:extLst>
              <a:ext uri="{FF2B5EF4-FFF2-40B4-BE49-F238E27FC236}">
                <a16:creationId xmlns:a16="http://schemas.microsoft.com/office/drawing/2014/main" id="{60DFB384-71E7-4DED-8AD3-CC7196AB7373}"/>
              </a:ext>
            </a:extLst>
          </p:cNvPr>
          <p:cNvSpPr txBox="1"/>
          <p:nvPr/>
        </p:nvSpPr>
        <p:spPr>
          <a:xfrm>
            <a:off x="2057401" y="304800"/>
            <a:ext cx="7478073" cy="2000548"/>
          </a:xfrm>
          <a:prstGeom prst="rect">
            <a:avLst/>
          </a:prstGeom>
          <a:noFill/>
        </p:spPr>
        <p:txBody>
          <a:bodyPr wrap="none" rtlCol="0">
            <a:spAutoFit/>
          </a:bodyPr>
          <a:lstStyle/>
          <a:p>
            <a:r>
              <a:rPr lang="en-US" sz="3600" b="1" dirty="0"/>
              <a:t>FLORIDA INTERNATIONAL UNIVERSITY</a:t>
            </a:r>
          </a:p>
          <a:p>
            <a:r>
              <a:rPr lang="en-US" sz="3200" b="1" i="1" dirty="0"/>
              <a:t>“A Top 50 Public Research University”</a:t>
            </a:r>
          </a:p>
          <a:p>
            <a:endParaRPr lang="en-US" sz="2800" b="1" dirty="0"/>
          </a:p>
          <a:p>
            <a:r>
              <a:rPr lang="en-US" sz="2800" b="1" dirty="0"/>
              <a:t>MIAMI, FLORIDA</a:t>
            </a:r>
          </a:p>
        </p:txBody>
      </p:sp>
      <p:pic>
        <p:nvPicPr>
          <p:cNvPr id="1026" name="Picture 2" descr="LOGOS PAGE">
            <a:extLst>
              <a:ext uri="{FF2B5EF4-FFF2-40B4-BE49-F238E27FC236}">
                <a16:creationId xmlns:a16="http://schemas.microsoft.com/office/drawing/2014/main" id="{37612B83-F06C-4192-9D5F-BA1E558517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8543" y="5662434"/>
            <a:ext cx="4114800" cy="74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945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1FEDE2-AA50-430B-987A-08802C015F77}"/>
              </a:ext>
            </a:extLst>
          </p:cNvPr>
          <p:cNvPicPr>
            <a:picLocks noChangeAspect="1"/>
          </p:cNvPicPr>
          <p:nvPr/>
        </p:nvPicPr>
        <p:blipFill>
          <a:blip r:embed="rId2"/>
          <a:stretch>
            <a:fillRect/>
          </a:stretch>
        </p:blipFill>
        <p:spPr>
          <a:xfrm>
            <a:off x="1752600" y="985838"/>
            <a:ext cx="8686800" cy="4886325"/>
          </a:xfrm>
          <a:prstGeom prst="rect">
            <a:avLst/>
          </a:prstGeom>
        </p:spPr>
      </p:pic>
      <p:sp>
        <p:nvSpPr>
          <p:cNvPr id="5" name="Rectangle 4">
            <a:extLst>
              <a:ext uri="{FF2B5EF4-FFF2-40B4-BE49-F238E27FC236}">
                <a16:creationId xmlns:a16="http://schemas.microsoft.com/office/drawing/2014/main" id="{C07876FB-FBE1-4A9F-B79D-FF160AD71021}"/>
              </a:ext>
            </a:extLst>
          </p:cNvPr>
          <p:cNvSpPr/>
          <p:nvPr/>
        </p:nvSpPr>
        <p:spPr>
          <a:xfrm>
            <a:off x="1905000" y="152401"/>
            <a:ext cx="8305800" cy="646331"/>
          </a:xfrm>
          <a:prstGeom prst="rect">
            <a:avLst/>
          </a:prstGeom>
        </p:spPr>
        <p:txBody>
          <a:bodyPr wrap="square">
            <a:spAutoFit/>
          </a:bodyPr>
          <a:lstStyle/>
          <a:p>
            <a:r>
              <a:rPr lang="en-US" dirty="0">
                <a:solidFill>
                  <a:srgbClr val="000000"/>
                </a:solidFill>
                <a:latin typeface="Times New Roman" panose="02020603050405020304" pitchFamily="18" charset="0"/>
              </a:rPr>
              <a:t>The pedestrian bridge was to serve as an elevated transit bridge for pedestrians and bicyclists crossing the travel lanes of SW 8th Street and the Tamiami Canal. </a:t>
            </a:r>
            <a:endParaRPr lang="en-US" dirty="0"/>
          </a:p>
        </p:txBody>
      </p:sp>
      <p:sp>
        <p:nvSpPr>
          <p:cNvPr id="6" name="Rectangle 5">
            <a:extLst>
              <a:ext uri="{FF2B5EF4-FFF2-40B4-BE49-F238E27FC236}">
                <a16:creationId xmlns:a16="http://schemas.microsoft.com/office/drawing/2014/main" id="{D8E545EA-C811-4751-892A-2072EB074262}"/>
              </a:ext>
            </a:extLst>
          </p:cNvPr>
          <p:cNvSpPr/>
          <p:nvPr/>
        </p:nvSpPr>
        <p:spPr>
          <a:xfrm>
            <a:off x="1905000" y="6019801"/>
            <a:ext cx="8382000" cy="646331"/>
          </a:xfrm>
          <a:prstGeom prst="rect">
            <a:avLst/>
          </a:prstGeom>
        </p:spPr>
        <p:txBody>
          <a:bodyPr wrap="square">
            <a:spAutoFit/>
          </a:bodyPr>
          <a:lstStyle/>
          <a:p>
            <a:r>
              <a:rPr lang="en-US" dirty="0">
                <a:solidFill>
                  <a:srgbClr val="000000"/>
                </a:solidFill>
                <a:latin typeface="Times New Roman" panose="02020603050405020304" pitchFamily="18" charset="0"/>
              </a:rPr>
              <a:t>The main bridge section—spanning the south pier to the pylon pier—was 174 feet long, and the walking deck surface was elevated 18.5 feet. </a:t>
            </a:r>
            <a:endParaRPr lang="en-US" dirty="0"/>
          </a:p>
        </p:txBody>
      </p:sp>
    </p:spTree>
    <p:extLst>
      <p:ext uri="{BB962C8B-B14F-4D97-AF65-F5344CB8AC3E}">
        <p14:creationId xmlns:p14="http://schemas.microsoft.com/office/powerpoint/2010/main" val="143417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AA309-CB9B-4B86-9C1E-06622A3CE97C}"/>
              </a:ext>
            </a:extLst>
          </p:cNvPr>
          <p:cNvPicPr>
            <a:picLocks noChangeAspect="1"/>
          </p:cNvPicPr>
          <p:nvPr/>
        </p:nvPicPr>
        <p:blipFill>
          <a:blip r:embed="rId2"/>
          <a:stretch>
            <a:fillRect/>
          </a:stretch>
        </p:blipFill>
        <p:spPr>
          <a:xfrm>
            <a:off x="1524000" y="1295400"/>
            <a:ext cx="9144000" cy="5143500"/>
          </a:xfrm>
          <a:prstGeom prst="rect">
            <a:avLst/>
          </a:prstGeom>
        </p:spPr>
      </p:pic>
      <p:sp>
        <p:nvSpPr>
          <p:cNvPr id="3" name="Rectangle 2">
            <a:extLst>
              <a:ext uri="{FF2B5EF4-FFF2-40B4-BE49-F238E27FC236}">
                <a16:creationId xmlns:a16="http://schemas.microsoft.com/office/drawing/2014/main" id="{F279D392-9771-4D4E-9060-67D9EE25F8AF}"/>
              </a:ext>
            </a:extLst>
          </p:cNvPr>
          <p:cNvSpPr/>
          <p:nvPr/>
        </p:nvSpPr>
        <p:spPr>
          <a:xfrm>
            <a:off x="1600200" y="152400"/>
            <a:ext cx="8839200" cy="923330"/>
          </a:xfrm>
          <a:prstGeom prst="rect">
            <a:avLst/>
          </a:prstGeom>
        </p:spPr>
        <p:txBody>
          <a:bodyPr wrap="square">
            <a:spAutoFit/>
          </a:bodyPr>
          <a:lstStyle/>
          <a:p>
            <a:r>
              <a:rPr lang="en-US" dirty="0">
                <a:solidFill>
                  <a:srgbClr val="000000"/>
                </a:solidFill>
                <a:latin typeface="Calibri" panose="020F0502020204030204" pitchFamily="34" charset="0"/>
              </a:rPr>
              <a:t>“On Thursday, March 15, 2018, about 1:46 p.m., a partially constructed pedestrian bridge crossing an eight-lane roadway in Miami, Florida, experienced a catastrophic structural failure in the nodal connection between truss members 11 and 12 and the bridge deck.”</a:t>
            </a:r>
            <a:endParaRPr lang="en-US" dirty="0"/>
          </a:p>
        </p:txBody>
      </p:sp>
    </p:spTree>
    <p:extLst>
      <p:ext uri="{BB962C8B-B14F-4D97-AF65-F5344CB8AC3E}">
        <p14:creationId xmlns:p14="http://schemas.microsoft.com/office/powerpoint/2010/main" val="71740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1E677F-5A02-43E8-8AA8-A007F17EE454}"/>
              </a:ext>
            </a:extLst>
          </p:cNvPr>
          <p:cNvPicPr>
            <a:picLocks noChangeAspect="1"/>
          </p:cNvPicPr>
          <p:nvPr/>
        </p:nvPicPr>
        <p:blipFill>
          <a:blip r:embed="rId2"/>
          <a:stretch>
            <a:fillRect/>
          </a:stretch>
        </p:blipFill>
        <p:spPr>
          <a:xfrm>
            <a:off x="1524000" y="1295400"/>
            <a:ext cx="9144000" cy="5143500"/>
          </a:xfrm>
          <a:prstGeom prst="rect">
            <a:avLst/>
          </a:prstGeom>
        </p:spPr>
      </p:pic>
      <p:sp>
        <p:nvSpPr>
          <p:cNvPr id="3" name="Rectangle 2">
            <a:extLst>
              <a:ext uri="{FF2B5EF4-FFF2-40B4-BE49-F238E27FC236}">
                <a16:creationId xmlns:a16="http://schemas.microsoft.com/office/drawing/2014/main" id="{851D0D9B-6C45-4CC1-B208-DC194A434A94}"/>
              </a:ext>
            </a:extLst>
          </p:cNvPr>
          <p:cNvSpPr/>
          <p:nvPr/>
        </p:nvSpPr>
        <p:spPr>
          <a:xfrm>
            <a:off x="1371600" y="152400"/>
            <a:ext cx="8991600" cy="923330"/>
          </a:xfrm>
          <a:prstGeom prst="rect">
            <a:avLst/>
          </a:prstGeom>
        </p:spPr>
        <p:txBody>
          <a:bodyPr wrap="square">
            <a:spAutoFit/>
          </a:bodyPr>
          <a:lstStyle/>
          <a:p>
            <a:r>
              <a:rPr lang="en-US" dirty="0">
                <a:solidFill>
                  <a:srgbClr val="000000"/>
                </a:solidFill>
                <a:latin typeface="Calibri" panose="020F0502020204030204" pitchFamily="34" charset="0"/>
              </a:rPr>
              <a:t>“The 174-foot-long bridge span fell about 18.5 feet onto SW 8th Street, which consists of four through travel lanes and one left-turn lane in the eastbound direction, and three through travel lanes in the westbound direction.” </a:t>
            </a:r>
            <a:endParaRPr lang="en-US" dirty="0"/>
          </a:p>
        </p:txBody>
      </p:sp>
    </p:spTree>
    <p:extLst>
      <p:ext uri="{BB962C8B-B14F-4D97-AF65-F5344CB8AC3E}">
        <p14:creationId xmlns:p14="http://schemas.microsoft.com/office/powerpoint/2010/main" val="2679750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4B5CDD-0A0F-4B18-9BE2-05DA73DE1CA5}"/>
              </a:ext>
            </a:extLst>
          </p:cNvPr>
          <p:cNvPicPr>
            <a:picLocks noChangeAspect="1"/>
          </p:cNvPicPr>
          <p:nvPr/>
        </p:nvPicPr>
        <p:blipFill>
          <a:blip r:embed="rId2"/>
          <a:stretch>
            <a:fillRect/>
          </a:stretch>
        </p:blipFill>
        <p:spPr>
          <a:xfrm>
            <a:off x="1981200" y="1219200"/>
            <a:ext cx="8229600" cy="5486400"/>
          </a:xfrm>
          <a:prstGeom prst="rect">
            <a:avLst/>
          </a:prstGeom>
        </p:spPr>
      </p:pic>
      <p:sp>
        <p:nvSpPr>
          <p:cNvPr id="3" name="Rectangle 2">
            <a:extLst>
              <a:ext uri="{FF2B5EF4-FFF2-40B4-BE49-F238E27FC236}">
                <a16:creationId xmlns:a16="http://schemas.microsoft.com/office/drawing/2014/main" id="{AB9B5FBC-0592-4287-9DF9-A28761FF4A1C}"/>
              </a:ext>
            </a:extLst>
          </p:cNvPr>
          <p:cNvSpPr/>
          <p:nvPr/>
        </p:nvSpPr>
        <p:spPr>
          <a:xfrm>
            <a:off x="1828800" y="154577"/>
            <a:ext cx="8534400" cy="923330"/>
          </a:xfrm>
          <a:prstGeom prst="rect">
            <a:avLst/>
          </a:prstGeom>
        </p:spPr>
        <p:txBody>
          <a:bodyPr wrap="square">
            <a:spAutoFit/>
          </a:bodyPr>
          <a:lstStyle/>
          <a:p>
            <a:r>
              <a:rPr lang="en-US" dirty="0">
                <a:solidFill>
                  <a:srgbClr val="000000"/>
                </a:solidFill>
                <a:latin typeface="Calibri" panose="020F0502020204030204" pitchFamily="34" charset="0"/>
              </a:rPr>
              <a:t>“Two of the westbound lanes below the north end of the bridge were closed to traffic at the time of the collapse; however, one westbound lane and all five eastbound lanes were open.”</a:t>
            </a:r>
            <a:endParaRPr lang="en-US" dirty="0"/>
          </a:p>
        </p:txBody>
      </p:sp>
    </p:spTree>
    <p:extLst>
      <p:ext uri="{BB962C8B-B14F-4D97-AF65-F5344CB8AC3E}">
        <p14:creationId xmlns:p14="http://schemas.microsoft.com/office/powerpoint/2010/main" val="3171566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46312" y="4406901"/>
            <a:ext cx="9079971" cy="1362075"/>
          </a:xfrm>
        </p:spPr>
        <p:txBody>
          <a:bodyPr/>
          <a:lstStyle/>
          <a:p>
            <a:r>
              <a:rPr lang="en-US" dirty="0"/>
              <a:t>BASIS FOR INQUIRY</a:t>
            </a:r>
          </a:p>
        </p:txBody>
      </p:sp>
      <p:sp>
        <p:nvSpPr>
          <p:cNvPr id="5" name="Text Placeholder 4"/>
          <p:cNvSpPr>
            <a:spLocks noGrp="1"/>
          </p:cNvSpPr>
          <p:nvPr>
            <p:ph type="body" idx="1"/>
          </p:nvPr>
        </p:nvSpPr>
        <p:spPr>
          <a:xfrm>
            <a:off x="2246313" y="1905001"/>
            <a:ext cx="7772400" cy="2501900"/>
          </a:xfrm>
        </p:spPr>
        <p:txBody>
          <a:bodyPr>
            <a:normAutofit fontScale="92500"/>
          </a:bodyPr>
          <a:lstStyle/>
          <a:p>
            <a:r>
              <a:rPr lang="en-US" sz="6000" b="1" dirty="0">
                <a:solidFill>
                  <a:schemeClr val="tx1"/>
                </a:solidFill>
              </a:rPr>
              <a:t>CRITICAL THINKING </a:t>
            </a:r>
            <a:r>
              <a:rPr lang="en-US" sz="4800" b="1" i="1" dirty="0">
                <a:solidFill>
                  <a:schemeClr val="tx1"/>
                </a:solidFill>
              </a:rPr>
              <a:t>&amp;</a:t>
            </a:r>
            <a:endParaRPr lang="en-US" sz="6000" b="1" i="1" dirty="0">
              <a:solidFill>
                <a:schemeClr val="tx1"/>
              </a:solidFill>
            </a:endParaRPr>
          </a:p>
          <a:p>
            <a:r>
              <a:rPr lang="en-US" sz="5600" b="1" dirty="0">
                <a:solidFill>
                  <a:schemeClr val="tx1"/>
                </a:solidFill>
              </a:rPr>
              <a:t>ENGINEERING JUDGMENT</a:t>
            </a:r>
            <a:endParaRPr lang="en-US" sz="6000" b="1" dirty="0">
              <a:solidFill>
                <a:schemeClr val="tx1"/>
              </a:solidFill>
            </a:endParaRPr>
          </a:p>
          <a:p>
            <a:r>
              <a:rPr lang="en-US" b="1" dirty="0">
                <a:solidFill>
                  <a:schemeClr val="tx1"/>
                </a:solidFill>
              </a:rPr>
              <a:t>Professional Engineering Practice Issues</a:t>
            </a:r>
            <a:endParaRPr lang="en-US" dirty="0">
              <a:solidFill>
                <a:schemeClr val="tx1"/>
              </a:solidFill>
            </a:endParaRPr>
          </a:p>
        </p:txBody>
      </p:sp>
    </p:spTree>
    <p:extLst>
      <p:ext uri="{BB962C8B-B14F-4D97-AF65-F5344CB8AC3E}">
        <p14:creationId xmlns:p14="http://schemas.microsoft.com/office/powerpoint/2010/main" val="2366417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9ECF17-CE1A-45FD-AC46-143B2CE18891}"/>
              </a:ext>
            </a:extLst>
          </p:cNvPr>
          <p:cNvPicPr>
            <a:picLocks noChangeAspect="1"/>
          </p:cNvPicPr>
          <p:nvPr/>
        </p:nvPicPr>
        <p:blipFill>
          <a:blip r:embed="rId2"/>
          <a:stretch>
            <a:fillRect/>
          </a:stretch>
        </p:blipFill>
        <p:spPr>
          <a:xfrm>
            <a:off x="1524000" y="1143001"/>
            <a:ext cx="9144000" cy="5513695"/>
          </a:xfrm>
          <a:prstGeom prst="rect">
            <a:avLst/>
          </a:prstGeom>
        </p:spPr>
      </p:pic>
      <p:sp>
        <p:nvSpPr>
          <p:cNvPr id="3" name="Rectangle 2">
            <a:extLst>
              <a:ext uri="{FF2B5EF4-FFF2-40B4-BE49-F238E27FC236}">
                <a16:creationId xmlns:a16="http://schemas.microsoft.com/office/drawing/2014/main" id="{3A7AC705-E653-45C3-BF8D-3232B7A48954}"/>
              </a:ext>
            </a:extLst>
          </p:cNvPr>
          <p:cNvSpPr/>
          <p:nvPr/>
        </p:nvSpPr>
        <p:spPr>
          <a:xfrm>
            <a:off x="1485900" y="381000"/>
            <a:ext cx="9220200" cy="646331"/>
          </a:xfrm>
          <a:prstGeom prst="rect">
            <a:avLst/>
          </a:prstGeom>
        </p:spPr>
        <p:txBody>
          <a:bodyPr wrap="square">
            <a:spAutoFit/>
          </a:bodyPr>
          <a:lstStyle/>
          <a:p>
            <a:r>
              <a:rPr lang="en-US" dirty="0">
                <a:solidFill>
                  <a:srgbClr val="000000"/>
                </a:solidFill>
                <a:latin typeface="Calibri" panose="020F0502020204030204" pitchFamily="34" charset="0"/>
              </a:rPr>
              <a:t>“On the day of the collapse, a construction crew was working on </a:t>
            </a:r>
            <a:r>
              <a:rPr lang="en-US" dirty="0" err="1">
                <a:solidFill>
                  <a:srgbClr val="000000"/>
                </a:solidFill>
                <a:latin typeface="Calibri" panose="020F0502020204030204" pitchFamily="34" charset="0"/>
              </a:rPr>
              <a:t>retensioning</a:t>
            </a:r>
            <a:r>
              <a:rPr lang="en-US" dirty="0">
                <a:solidFill>
                  <a:srgbClr val="000000"/>
                </a:solidFill>
                <a:latin typeface="Calibri" panose="020F0502020204030204" pitchFamily="34" charset="0"/>
              </a:rPr>
              <a:t> the post-tensioning rods within member 11, connecting the bridge canopy and the deck at the north end.” </a:t>
            </a:r>
            <a:endParaRPr lang="en-US" dirty="0"/>
          </a:p>
        </p:txBody>
      </p:sp>
    </p:spTree>
    <p:extLst>
      <p:ext uri="{BB962C8B-B14F-4D97-AF65-F5344CB8AC3E}">
        <p14:creationId xmlns:p14="http://schemas.microsoft.com/office/powerpoint/2010/main" val="3720957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60676-9988-4287-8CC3-3255632F80E1}"/>
              </a:ext>
            </a:extLst>
          </p:cNvPr>
          <p:cNvPicPr>
            <a:picLocks noChangeAspect="1"/>
          </p:cNvPicPr>
          <p:nvPr/>
        </p:nvPicPr>
        <p:blipFill>
          <a:blip r:embed="rId2"/>
          <a:stretch>
            <a:fillRect/>
          </a:stretch>
        </p:blipFill>
        <p:spPr>
          <a:xfrm>
            <a:off x="1537063" y="990600"/>
            <a:ext cx="9144000" cy="5143500"/>
          </a:xfrm>
          <a:prstGeom prst="rect">
            <a:avLst/>
          </a:prstGeom>
        </p:spPr>
      </p:pic>
      <p:sp>
        <p:nvSpPr>
          <p:cNvPr id="4" name="Rectangle 3">
            <a:extLst>
              <a:ext uri="{FF2B5EF4-FFF2-40B4-BE49-F238E27FC236}">
                <a16:creationId xmlns:a16="http://schemas.microsoft.com/office/drawing/2014/main" id="{78F34E4E-279A-4CA2-B335-61B49B801260}"/>
              </a:ext>
            </a:extLst>
          </p:cNvPr>
          <p:cNvSpPr/>
          <p:nvPr/>
        </p:nvSpPr>
        <p:spPr>
          <a:xfrm>
            <a:off x="1828800" y="228601"/>
            <a:ext cx="8686800" cy="646331"/>
          </a:xfrm>
          <a:prstGeom prst="rect">
            <a:avLst/>
          </a:prstGeom>
        </p:spPr>
        <p:txBody>
          <a:bodyPr wrap="square">
            <a:spAutoFit/>
          </a:bodyPr>
          <a:lstStyle/>
          <a:p>
            <a:r>
              <a:rPr lang="en-US" dirty="0"/>
              <a:t>“Eight vehicles located below the bridge were fully or partially crushed. One bridge worker and five vehicle occupants died. Five bridge workers and five other people were injured.” </a:t>
            </a:r>
          </a:p>
        </p:txBody>
      </p:sp>
    </p:spTree>
    <p:extLst>
      <p:ext uri="{BB962C8B-B14F-4D97-AF65-F5344CB8AC3E}">
        <p14:creationId xmlns:p14="http://schemas.microsoft.com/office/powerpoint/2010/main" val="911191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99D57C-667B-4C5B-860F-C48CD0688E81}"/>
              </a:ext>
            </a:extLst>
          </p:cNvPr>
          <p:cNvPicPr>
            <a:picLocks noChangeAspect="1"/>
          </p:cNvPicPr>
          <p:nvPr/>
        </p:nvPicPr>
        <p:blipFill>
          <a:blip r:embed="rId2"/>
          <a:stretch>
            <a:fillRect/>
          </a:stretch>
        </p:blipFill>
        <p:spPr>
          <a:xfrm>
            <a:off x="1524000" y="0"/>
            <a:ext cx="9144000" cy="6858000"/>
          </a:xfrm>
          <a:prstGeom prst="rect">
            <a:avLst/>
          </a:prstGeom>
        </p:spPr>
      </p:pic>
      <p:grpSp>
        <p:nvGrpSpPr>
          <p:cNvPr id="3" name="Group 2">
            <a:extLst>
              <a:ext uri="{FF2B5EF4-FFF2-40B4-BE49-F238E27FC236}">
                <a16:creationId xmlns:a16="http://schemas.microsoft.com/office/drawing/2014/main" id="{AD7E1A52-1F66-4C60-9238-E00BCDD1F19D}"/>
              </a:ext>
            </a:extLst>
          </p:cNvPr>
          <p:cNvGrpSpPr>
            <a:grpSpLocks noChangeAspect="1"/>
          </p:cNvGrpSpPr>
          <p:nvPr/>
        </p:nvGrpSpPr>
        <p:grpSpPr>
          <a:xfrm>
            <a:off x="1963495" y="532047"/>
            <a:ext cx="1457536" cy="1432734"/>
            <a:chOff x="353936" y="5425177"/>
            <a:chExt cx="1159729" cy="1139992"/>
          </a:xfrm>
        </p:grpSpPr>
        <p:pic>
          <p:nvPicPr>
            <p:cNvPr id="4" name="Picture 3">
              <a:extLst>
                <a:ext uri="{FF2B5EF4-FFF2-40B4-BE49-F238E27FC236}">
                  <a16:creationId xmlns:a16="http://schemas.microsoft.com/office/drawing/2014/main" id="{E376B179-5BFE-4F02-A36F-D3F40221CA85}"/>
                </a:ext>
              </a:extLst>
            </p:cNvPr>
            <p:cNvPicPr>
              <a:picLocks noChangeAspect="1"/>
            </p:cNvPicPr>
            <p:nvPr/>
          </p:nvPicPr>
          <p:blipFill>
            <a:blip r:embed="rId3"/>
            <a:stretch>
              <a:fillRect/>
            </a:stretch>
          </p:blipFill>
          <p:spPr>
            <a:xfrm>
              <a:off x="370665" y="5425177"/>
              <a:ext cx="1143000" cy="1139992"/>
            </a:xfrm>
            <a:prstGeom prst="rect">
              <a:avLst/>
            </a:prstGeom>
            <a:ln w="3175">
              <a:solidFill>
                <a:schemeClr val="accent1">
                  <a:shade val="50000"/>
                </a:schemeClr>
              </a:solidFill>
            </a:ln>
          </p:spPr>
        </p:pic>
        <p:sp>
          <p:nvSpPr>
            <p:cNvPr id="5" name="TextBox 4">
              <a:extLst>
                <a:ext uri="{FF2B5EF4-FFF2-40B4-BE49-F238E27FC236}">
                  <a16:creationId xmlns:a16="http://schemas.microsoft.com/office/drawing/2014/main" id="{F8CCDEB7-C191-4BAE-A76D-96D5BA02CF7C}"/>
                </a:ext>
              </a:extLst>
            </p:cNvPr>
            <p:cNvSpPr txBox="1"/>
            <p:nvPr/>
          </p:nvSpPr>
          <p:spPr>
            <a:xfrm>
              <a:off x="353936" y="6127618"/>
              <a:ext cx="557739" cy="367336"/>
            </a:xfrm>
            <a:prstGeom prst="rect">
              <a:avLst/>
            </a:prstGeom>
            <a:noFill/>
          </p:spPr>
          <p:txBody>
            <a:bodyPr wrap="none" rtlCol="0">
              <a:spAutoFit/>
            </a:bodyPr>
            <a:lstStyle/>
            <a:p>
              <a:r>
                <a:rPr lang="en-US" sz="1200" b="1" dirty="0">
                  <a:solidFill>
                    <a:schemeClr val="bg1"/>
                  </a:solidFill>
                </a:rPr>
                <a:t>Alberto </a:t>
              </a:r>
            </a:p>
            <a:p>
              <a:r>
                <a:rPr lang="en-US" sz="1200" b="1" dirty="0">
                  <a:solidFill>
                    <a:schemeClr val="bg1"/>
                  </a:solidFill>
                </a:rPr>
                <a:t>Arias</a:t>
              </a:r>
            </a:p>
          </p:txBody>
        </p:sp>
      </p:grpSp>
      <p:grpSp>
        <p:nvGrpSpPr>
          <p:cNvPr id="6" name="Group 5">
            <a:extLst>
              <a:ext uri="{FF2B5EF4-FFF2-40B4-BE49-F238E27FC236}">
                <a16:creationId xmlns:a16="http://schemas.microsoft.com/office/drawing/2014/main" id="{436F4FB5-86B0-4F42-BDBB-5073074854C8}"/>
              </a:ext>
            </a:extLst>
          </p:cNvPr>
          <p:cNvGrpSpPr>
            <a:grpSpLocks noChangeAspect="1"/>
          </p:cNvGrpSpPr>
          <p:nvPr/>
        </p:nvGrpSpPr>
        <p:grpSpPr>
          <a:xfrm>
            <a:off x="1954293" y="2743022"/>
            <a:ext cx="1398032" cy="1406165"/>
            <a:chOff x="1838343" y="5430705"/>
            <a:chExt cx="1145437" cy="1152096"/>
          </a:xfrm>
        </p:grpSpPr>
        <p:pic>
          <p:nvPicPr>
            <p:cNvPr id="7" name="Picture 6">
              <a:extLst>
                <a:ext uri="{FF2B5EF4-FFF2-40B4-BE49-F238E27FC236}">
                  <a16:creationId xmlns:a16="http://schemas.microsoft.com/office/drawing/2014/main" id="{2A1BC7BF-FBE2-4AC1-8AD3-E38D4702680D}"/>
                </a:ext>
              </a:extLst>
            </p:cNvPr>
            <p:cNvPicPr>
              <a:picLocks noChangeAspect="1"/>
            </p:cNvPicPr>
            <p:nvPr/>
          </p:nvPicPr>
          <p:blipFill>
            <a:blip r:embed="rId4"/>
            <a:stretch>
              <a:fillRect/>
            </a:stretch>
          </p:blipFill>
          <p:spPr>
            <a:xfrm>
              <a:off x="1840780" y="5430705"/>
              <a:ext cx="1143000" cy="1152096"/>
            </a:xfrm>
            <a:prstGeom prst="rect">
              <a:avLst/>
            </a:prstGeom>
            <a:ln w="3175">
              <a:solidFill>
                <a:schemeClr val="accent1">
                  <a:shade val="50000"/>
                </a:schemeClr>
              </a:solidFill>
            </a:ln>
          </p:spPr>
        </p:pic>
        <p:sp>
          <p:nvSpPr>
            <p:cNvPr id="8" name="TextBox 7">
              <a:extLst>
                <a:ext uri="{FF2B5EF4-FFF2-40B4-BE49-F238E27FC236}">
                  <a16:creationId xmlns:a16="http://schemas.microsoft.com/office/drawing/2014/main" id="{4E68762B-22A8-41FA-854E-F9ECA7702B44}"/>
                </a:ext>
              </a:extLst>
            </p:cNvPr>
            <p:cNvSpPr txBox="1"/>
            <p:nvPr/>
          </p:nvSpPr>
          <p:spPr>
            <a:xfrm>
              <a:off x="1838343" y="6167735"/>
              <a:ext cx="553298" cy="378250"/>
            </a:xfrm>
            <a:prstGeom prst="rect">
              <a:avLst/>
            </a:prstGeom>
            <a:noFill/>
          </p:spPr>
          <p:txBody>
            <a:bodyPr wrap="none" rtlCol="0">
              <a:spAutoFit/>
            </a:bodyPr>
            <a:lstStyle/>
            <a:p>
              <a:r>
                <a:rPr lang="en-US" sz="1200" b="1" dirty="0" err="1">
                  <a:solidFill>
                    <a:schemeClr val="bg1"/>
                  </a:solidFill>
                </a:rPr>
                <a:t>Navaro</a:t>
              </a:r>
              <a:r>
                <a:rPr lang="en-US" sz="1200" b="1" dirty="0">
                  <a:solidFill>
                    <a:schemeClr val="bg1"/>
                  </a:solidFill>
                </a:rPr>
                <a:t> </a:t>
              </a:r>
            </a:p>
            <a:p>
              <a:r>
                <a:rPr lang="en-US" sz="1200" b="1" dirty="0">
                  <a:solidFill>
                    <a:schemeClr val="bg1"/>
                  </a:solidFill>
                </a:rPr>
                <a:t>Brown</a:t>
              </a:r>
            </a:p>
          </p:txBody>
        </p:sp>
      </p:grpSp>
      <p:grpSp>
        <p:nvGrpSpPr>
          <p:cNvPr id="9" name="Group 8">
            <a:extLst>
              <a:ext uri="{FF2B5EF4-FFF2-40B4-BE49-F238E27FC236}">
                <a16:creationId xmlns:a16="http://schemas.microsoft.com/office/drawing/2014/main" id="{74730F5B-9233-4155-B792-066772541AD3}"/>
              </a:ext>
            </a:extLst>
          </p:cNvPr>
          <p:cNvGrpSpPr>
            <a:grpSpLocks noChangeAspect="1"/>
          </p:cNvGrpSpPr>
          <p:nvPr/>
        </p:nvGrpSpPr>
        <p:grpSpPr>
          <a:xfrm>
            <a:off x="1954293" y="4953990"/>
            <a:ext cx="1444256" cy="1401444"/>
            <a:chOff x="3296812" y="5408743"/>
            <a:chExt cx="1171780" cy="1137047"/>
          </a:xfrm>
        </p:grpSpPr>
        <p:pic>
          <p:nvPicPr>
            <p:cNvPr id="10" name="Picture 9">
              <a:extLst>
                <a:ext uri="{FF2B5EF4-FFF2-40B4-BE49-F238E27FC236}">
                  <a16:creationId xmlns:a16="http://schemas.microsoft.com/office/drawing/2014/main" id="{2D2AC5E5-92FF-4D18-BFC6-FE54CDE2E2E5}"/>
                </a:ext>
              </a:extLst>
            </p:cNvPr>
            <p:cNvPicPr>
              <a:picLocks noChangeAspect="1"/>
            </p:cNvPicPr>
            <p:nvPr/>
          </p:nvPicPr>
          <p:blipFill>
            <a:blip r:embed="rId5"/>
            <a:stretch>
              <a:fillRect/>
            </a:stretch>
          </p:blipFill>
          <p:spPr>
            <a:xfrm>
              <a:off x="3325592" y="5408743"/>
              <a:ext cx="1143000" cy="1137047"/>
            </a:xfrm>
            <a:prstGeom prst="rect">
              <a:avLst/>
            </a:prstGeom>
            <a:ln w="3175">
              <a:solidFill>
                <a:schemeClr val="accent1">
                  <a:shade val="50000"/>
                </a:schemeClr>
              </a:solidFill>
            </a:ln>
          </p:spPr>
        </p:pic>
        <p:sp>
          <p:nvSpPr>
            <p:cNvPr id="11" name="TextBox 10">
              <a:extLst>
                <a:ext uri="{FF2B5EF4-FFF2-40B4-BE49-F238E27FC236}">
                  <a16:creationId xmlns:a16="http://schemas.microsoft.com/office/drawing/2014/main" id="{334AF06C-85C4-457B-A343-CE83B8A730B0}"/>
                </a:ext>
              </a:extLst>
            </p:cNvPr>
            <p:cNvSpPr txBox="1"/>
            <p:nvPr/>
          </p:nvSpPr>
          <p:spPr>
            <a:xfrm>
              <a:off x="3296812" y="6134100"/>
              <a:ext cx="722237" cy="374567"/>
            </a:xfrm>
            <a:prstGeom prst="rect">
              <a:avLst/>
            </a:prstGeom>
            <a:noFill/>
          </p:spPr>
          <p:txBody>
            <a:bodyPr wrap="none" rtlCol="0">
              <a:spAutoFit/>
            </a:bodyPr>
            <a:lstStyle/>
            <a:p>
              <a:r>
                <a:rPr lang="en-US" sz="1200" b="1" dirty="0">
                  <a:solidFill>
                    <a:schemeClr val="bg1"/>
                  </a:solidFill>
                </a:rPr>
                <a:t>Brandon </a:t>
              </a:r>
            </a:p>
            <a:p>
              <a:r>
                <a:rPr lang="en-US" sz="1200" b="1" dirty="0">
                  <a:solidFill>
                    <a:schemeClr val="bg1"/>
                  </a:solidFill>
                </a:rPr>
                <a:t>Brownfield</a:t>
              </a:r>
            </a:p>
          </p:txBody>
        </p:sp>
      </p:grpSp>
      <p:grpSp>
        <p:nvGrpSpPr>
          <p:cNvPr id="12" name="Group 11">
            <a:extLst>
              <a:ext uri="{FF2B5EF4-FFF2-40B4-BE49-F238E27FC236}">
                <a16:creationId xmlns:a16="http://schemas.microsoft.com/office/drawing/2014/main" id="{70D9B783-59BA-46BA-A748-54C10BEF0C18}"/>
              </a:ext>
            </a:extLst>
          </p:cNvPr>
          <p:cNvGrpSpPr>
            <a:grpSpLocks noChangeAspect="1"/>
          </p:cNvGrpSpPr>
          <p:nvPr/>
        </p:nvGrpSpPr>
        <p:grpSpPr>
          <a:xfrm>
            <a:off x="8866780" y="501741"/>
            <a:ext cx="1398769" cy="1409816"/>
            <a:chOff x="4848501" y="5393766"/>
            <a:chExt cx="1143000" cy="1152024"/>
          </a:xfrm>
        </p:grpSpPr>
        <p:pic>
          <p:nvPicPr>
            <p:cNvPr id="13" name="Picture 12">
              <a:extLst>
                <a:ext uri="{FF2B5EF4-FFF2-40B4-BE49-F238E27FC236}">
                  <a16:creationId xmlns:a16="http://schemas.microsoft.com/office/drawing/2014/main" id="{F62D7923-04A0-4362-A48F-818319A84737}"/>
                </a:ext>
              </a:extLst>
            </p:cNvPr>
            <p:cNvPicPr>
              <a:picLocks noChangeAspect="1"/>
            </p:cNvPicPr>
            <p:nvPr/>
          </p:nvPicPr>
          <p:blipFill>
            <a:blip r:embed="rId6"/>
            <a:stretch>
              <a:fillRect/>
            </a:stretch>
          </p:blipFill>
          <p:spPr>
            <a:xfrm>
              <a:off x="4848501" y="5393766"/>
              <a:ext cx="1143000" cy="1152024"/>
            </a:xfrm>
            <a:prstGeom prst="rect">
              <a:avLst/>
            </a:prstGeom>
            <a:ln w="3175">
              <a:solidFill>
                <a:schemeClr val="accent1">
                  <a:shade val="50000"/>
                </a:schemeClr>
              </a:solidFill>
            </a:ln>
          </p:spPr>
        </p:pic>
        <p:sp>
          <p:nvSpPr>
            <p:cNvPr id="14" name="TextBox 13">
              <a:extLst>
                <a:ext uri="{FF2B5EF4-FFF2-40B4-BE49-F238E27FC236}">
                  <a16:creationId xmlns:a16="http://schemas.microsoft.com/office/drawing/2014/main" id="{6CFF006C-0EAA-4D38-9D30-AB0763F9D004}"/>
                </a:ext>
              </a:extLst>
            </p:cNvPr>
            <p:cNvSpPr txBox="1"/>
            <p:nvPr/>
          </p:nvSpPr>
          <p:spPr>
            <a:xfrm>
              <a:off x="5521145" y="6166809"/>
              <a:ext cx="470355" cy="377247"/>
            </a:xfrm>
            <a:prstGeom prst="rect">
              <a:avLst/>
            </a:prstGeom>
            <a:noFill/>
          </p:spPr>
          <p:txBody>
            <a:bodyPr wrap="none" rtlCol="0">
              <a:spAutoFit/>
            </a:bodyPr>
            <a:lstStyle/>
            <a:p>
              <a:pPr algn="r"/>
              <a:r>
                <a:rPr lang="en-US" sz="1200" b="1" dirty="0">
                  <a:solidFill>
                    <a:schemeClr val="bg1"/>
                  </a:solidFill>
                </a:rPr>
                <a:t>Alexa </a:t>
              </a:r>
            </a:p>
            <a:p>
              <a:pPr algn="r"/>
              <a:r>
                <a:rPr lang="en-US" sz="1200" b="1" dirty="0">
                  <a:solidFill>
                    <a:schemeClr val="bg1"/>
                  </a:solidFill>
                </a:rPr>
                <a:t>Duran</a:t>
              </a:r>
            </a:p>
          </p:txBody>
        </p:sp>
      </p:grpSp>
      <p:grpSp>
        <p:nvGrpSpPr>
          <p:cNvPr id="15" name="Group 14">
            <a:extLst>
              <a:ext uri="{FF2B5EF4-FFF2-40B4-BE49-F238E27FC236}">
                <a16:creationId xmlns:a16="http://schemas.microsoft.com/office/drawing/2014/main" id="{64B9ADC5-3DA0-45A1-A21D-87A97D484AF2}"/>
              </a:ext>
            </a:extLst>
          </p:cNvPr>
          <p:cNvGrpSpPr>
            <a:grpSpLocks noChangeAspect="1"/>
          </p:cNvGrpSpPr>
          <p:nvPr/>
        </p:nvGrpSpPr>
        <p:grpSpPr>
          <a:xfrm>
            <a:off x="8896750" y="2911064"/>
            <a:ext cx="1440896" cy="1412956"/>
            <a:chOff x="6362700" y="5405766"/>
            <a:chExt cx="1165604" cy="1143000"/>
          </a:xfrm>
        </p:grpSpPr>
        <p:pic>
          <p:nvPicPr>
            <p:cNvPr id="16" name="Picture 15">
              <a:extLst>
                <a:ext uri="{FF2B5EF4-FFF2-40B4-BE49-F238E27FC236}">
                  <a16:creationId xmlns:a16="http://schemas.microsoft.com/office/drawing/2014/main" id="{205D8F34-45CA-470F-9D9B-EF14DE805F44}"/>
                </a:ext>
              </a:extLst>
            </p:cNvPr>
            <p:cNvPicPr>
              <a:picLocks noChangeAspect="1"/>
            </p:cNvPicPr>
            <p:nvPr/>
          </p:nvPicPr>
          <p:blipFill>
            <a:blip r:embed="rId7"/>
            <a:stretch>
              <a:fillRect/>
            </a:stretch>
          </p:blipFill>
          <p:spPr>
            <a:xfrm>
              <a:off x="6362700" y="5405766"/>
              <a:ext cx="1143000" cy="1143000"/>
            </a:xfrm>
            <a:prstGeom prst="rect">
              <a:avLst/>
            </a:prstGeom>
            <a:ln w="3175">
              <a:solidFill>
                <a:schemeClr val="accent1">
                  <a:shade val="50000"/>
                </a:schemeClr>
              </a:solidFill>
            </a:ln>
          </p:spPr>
        </p:pic>
        <p:sp>
          <p:nvSpPr>
            <p:cNvPr id="17" name="TextBox 16">
              <a:extLst>
                <a:ext uri="{FF2B5EF4-FFF2-40B4-BE49-F238E27FC236}">
                  <a16:creationId xmlns:a16="http://schemas.microsoft.com/office/drawing/2014/main" id="{AAF0905B-C045-4CA2-BD3F-65CC5E5A8814}"/>
                </a:ext>
              </a:extLst>
            </p:cNvPr>
            <p:cNvSpPr txBox="1"/>
            <p:nvPr/>
          </p:nvSpPr>
          <p:spPr>
            <a:xfrm>
              <a:off x="6642942" y="6127616"/>
              <a:ext cx="885362" cy="373460"/>
            </a:xfrm>
            <a:prstGeom prst="rect">
              <a:avLst/>
            </a:prstGeom>
            <a:noFill/>
          </p:spPr>
          <p:txBody>
            <a:bodyPr wrap="none" rtlCol="0">
              <a:spAutoFit/>
            </a:bodyPr>
            <a:lstStyle/>
            <a:p>
              <a:pPr algn="r"/>
              <a:r>
                <a:rPr lang="en-US" sz="1200" b="1" dirty="0">
                  <a:solidFill>
                    <a:schemeClr val="bg1"/>
                  </a:solidFill>
                </a:rPr>
                <a:t>Rolando Fraga</a:t>
              </a:r>
            </a:p>
            <a:p>
              <a:pPr algn="r"/>
              <a:r>
                <a:rPr lang="en-US" sz="1200" b="1" dirty="0">
                  <a:solidFill>
                    <a:schemeClr val="bg1"/>
                  </a:solidFill>
                </a:rPr>
                <a:t>Hernandez</a:t>
              </a:r>
            </a:p>
          </p:txBody>
        </p:sp>
      </p:grpSp>
      <p:grpSp>
        <p:nvGrpSpPr>
          <p:cNvPr id="18" name="Group 17">
            <a:extLst>
              <a:ext uri="{FF2B5EF4-FFF2-40B4-BE49-F238E27FC236}">
                <a16:creationId xmlns:a16="http://schemas.microsoft.com/office/drawing/2014/main" id="{9F36E717-10C4-46CF-8569-2780E0F75965}"/>
              </a:ext>
            </a:extLst>
          </p:cNvPr>
          <p:cNvGrpSpPr>
            <a:grpSpLocks noChangeAspect="1"/>
          </p:cNvGrpSpPr>
          <p:nvPr/>
        </p:nvGrpSpPr>
        <p:grpSpPr>
          <a:xfrm>
            <a:off x="8836988" y="4953995"/>
            <a:ext cx="1428559" cy="1421021"/>
            <a:chOff x="7790915" y="5425177"/>
            <a:chExt cx="1143000" cy="1136968"/>
          </a:xfrm>
        </p:grpSpPr>
        <p:pic>
          <p:nvPicPr>
            <p:cNvPr id="19" name="Picture 18">
              <a:extLst>
                <a:ext uri="{FF2B5EF4-FFF2-40B4-BE49-F238E27FC236}">
                  <a16:creationId xmlns:a16="http://schemas.microsoft.com/office/drawing/2014/main" id="{A0AF55FA-9037-4117-B97C-6D74CD9E138D}"/>
                </a:ext>
              </a:extLst>
            </p:cNvPr>
            <p:cNvPicPr>
              <a:picLocks noChangeAspect="1"/>
            </p:cNvPicPr>
            <p:nvPr/>
          </p:nvPicPr>
          <p:blipFill>
            <a:blip r:embed="rId8"/>
            <a:stretch>
              <a:fillRect/>
            </a:stretch>
          </p:blipFill>
          <p:spPr>
            <a:xfrm>
              <a:off x="7790915" y="5425177"/>
              <a:ext cx="1143000" cy="1136968"/>
            </a:xfrm>
            <a:prstGeom prst="rect">
              <a:avLst/>
            </a:prstGeom>
            <a:ln w="3175">
              <a:solidFill>
                <a:schemeClr val="accent1">
                  <a:shade val="50000"/>
                </a:schemeClr>
              </a:solidFill>
            </a:ln>
          </p:spPr>
        </p:pic>
        <p:sp>
          <p:nvSpPr>
            <p:cNvPr id="20" name="TextBox 19">
              <a:extLst>
                <a:ext uri="{FF2B5EF4-FFF2-40B4-BE49-F238E27FC236}">
                  <a16:creationId xmlns:a16="http://schemas.microsoft.com/office/drawing/2014/main" id="{8B9DC569-F2E2-4E35-B95F-7D7475FC995D}"/>
                </a:ext>
              </a:extLst>
            </p:cNvPr>
            <p:cNvSpPr txBox="1"/>
            <p:nvPr/>
          </p:nvSpPr>
          <p:spPr>
            <a:xfrm>
              <a:off x="8233251" y="6134100"/>
              <a:ext cx="606760" cy="369381"/>
            </a:xfrm>
            <a:prstGeom prst="rect">
              <a:avLst/>
            </a:prstGeom>
            <a:noFill/>
          </p:spPr>
          <p:txBody>
            <a:bodyPr wrap="none" rtlCol="0">
              <a:spAutoFit/>
            </a:bodyPr>
            <a:lstStyle/>
            <a:p>
              <a:r>
                <a:rPr lang="en-US" sz="1200" b="1" dirty="0">
                  <a:solidFill>
                    <a:schemeClr val="bg1"/>
                  </a:solidFill>
                </a:rPr>
                <a:t>Osvaldo </a:t>
              </a:r>
            </a:p>
            <a:p>
              <a:r>
                <a:rPr lang="en-US" sz="1200" b="1" dirty="0">
                  <a:solidFill>
                    <a:schemeClr val="bg1"/>
                  </a:solidFill>
                </a:rPr>
                <a:t>Gonzalez</a:t>
              </a:r>
            </a:p>
          </p:txBody>
        </p:sp>
      </p:grpSp>
    </p:spTree>
    <p:extLst>
      <p:ext uri="{BB962C8B-B14F-4D97-AF65-F5344CB8AC3E}">
        <p14:creationId xmlns:p14="http://schemas.microsoft.com/office/powerpoint/2010/main" val="2436200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4D2FC7-F306-4058-B626-360266A77393}"/>
              </a:ext>
            </a:extLst>
          </p:cNvPr>
          <p:cNvPicPr>
            <a:picLocks noChangeAspect="1"/>
          </p:cNvPicPr>
          <p:nvPr/>
        </p:nvPicPr>
        <p:blipFill>
          <a:blip r:embed="rId2"/>
          <a:stretch>
            <a:fillRect/>
          </a:stretch>
        </p:blipFill>
        <p:spPr>
          <a:xfrm>
            <a:off x="1524000" y="-28787"/>
            <a:ext cx="8967691" cy="6858000"/>
          </a:xfrm>
          <a:prstGeom prst="rect">
            <a:avLst/>
          </a:prstGeom>
        </p:spPr>
      </p:pic>
    </p:spTree>
    <p:extLst>
      <p:ext uri="{BB962C8B-B14F-4D97-AF65-F5344CB8AC3E}">
        <p14:creationId xmlns:p14="http://schemas.microsoft.com/office/powerpoint/2010/main" val="365712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E78E8-AAF2-445E-BA36-F7CE0AB96026}"/>
              </a:ext>
            </a:extLst>
          </p:cNvPr>
          <p:cNvPicPr>
            <a:picLocks noChangeAspect="1"/>
          </p:cNvPicPr>
          <p:nvPr/>
        </p:nvPicPr>
        <p:blipFill>
          <a:blip r:embed="rId2"/>
          <a:stretch>
            <a:fillRect/>
          </a:stretch>
        </p:blipFill>
        <p:spPr>
          <a:xfrm rot="20537057">
            <a:off x="2209800" y="-1798896"/>
            <a:ext cx="7772400" cy="1004784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4119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36DB3-A7AC-431F-B117-59E587232E87}"/>
              </a:ext>
            </a:extLst>
          </p:cNvPr>
          <p:cNvPicPr>
            <a:picLocks noChangeAspect="1"/>
          </p:cNvPicPr>
          <p:nvPr/>
        </p:nvPicPr>
        <p:blipFill>
          <a:blip r:embed="rId2"/>
          <a:stretch>
            <a:fillRect/>
          </a:stretch>
        </p:blipFill>
        <p:spPr>
          <a:xfrm>
            <a:off x="2133600" y="1447800"/>
            <a:ext cx="7772400" cy="5284336"/>
          </a:xfrm>
          <a:prstGeom prst="rect">
            <a:avLst/>
          </a:prstGeom>
        </p:spPr>
      </p:pic>
      <p:sp>
        <p:nvSpPr>
          <p:cNvPr id="3" name="Rectangle 2">
            <a:extLst>
              <a:ext uri="{FF2B5EF4-FFF2-40B4-BE49-F238E27FC236}">
                <a16:creationId xmlns:a16="http://schemas.microsoft.com/office/drawing/2014/main" id="{726C42E9-524F-45E8-94FD-013248D45AC7}"/>
              </a:ext>
            </a:extLst>
          </p:cNvPr>
          <p:cNvSpPr/>
          <p:nvPr/>
        </p:nvSpPr>
        <p:spPr>
          <a:xfrm>
            <a:off x="1219200" y="152400"/>
            <a:ext cx="10515600" cy="1200329"/>
          </a:xfrm>
          <a:prstGeom prst="rect">
            <a:avLst/>
          </a:prstGeom>
        </p:spPr>
        <p:txBody>
          <a:bodyPr wrap="square">
            <a:spAutoFit/>
          </a:bodyPr>
          <a:lstStyle/>
          <a:p>
            <a:r>
              <a:rPr lang="en-US" dirty="0">
                <a:solidFill>
                  <a:srgbClr val="000000"/>
                </a:solidFill>
                <a:latin typeface="Calibri" panose="020F0502020204030204" pitchFamily="34" charset="0"/>
              </a:rPr>
              <a:t>The investigation focused on the following safety issues: bridge design and construction plan errors, and unique bridge characteristics and mechanisms of failure; independent peer review of complex bridge design; shortcomings in oversight of evaluation of and response to significant observed bridge structure distress prior to collapse; and lack of redundancy guidelines in specifications for pedestrian and concrete truss bridges. </a:t>
            </a:r>
            <a:endParaRPr lang="en-US" dirty="0"/>
          </a:p>
        </p:txBody>
      </p:sp>
    </p:spTree>
    <p:extLst>
      <p:ext uri="{BB962C8B-B14F-4D97-AF65-F5344CB8AC3E}">
        <p14:creationId xmlns:p14="http://schemas.microsoft.com/office/powerpoint/2010/main" val="1319708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26E4-84FE-4D9D-A6B6-D088840E28D2}"/>
              </a:ext>
            </a:extLst>
          </p:cNvPr>
          <p:cNvSpPr>
            <a:spLocks noGrp="1"/>
          </p:cNvSpPr>
          <p:nvPr>
            <p:ph type="title"/>
          </p:nvPr>
        </p:nvSpPr>
        <p:spPr>
          <a:xfrm>
            <a:off x="1981200" y="274638"/>
            <a:ext cx="8001000" cy="1143000"/>
          </a:xfrm>
        </p:spPr>
        <p:txBody>
          <a:bodyPr>
            <a:noAutofit/>
          </a:bodyPr>
          <a:lstStyle/>
          <a:p>
            <a:pPr algn="r"/>
            <a:r>
              <a:rPr lang="en-US" sz="2000" b="1" dirty="0"/>
              <a:t>Highway Accident Report</a:t>
            </a:r>
            <a:br>
              <a:rPr lang="en-US" sz="2000" dirty="0"/>
            </a:br>
            <a:r>
              <a:rPr lang="en-US" sz="2000" dirty="0"/>
              <a:t>Pedestrian Bridge Collapse Over SW 8</a:t>
            </a:r>
            <a:r>
              <a:rPr lang="en-US" sz="2000" baseline="30000" dirty="0"/>
              <a:t>th</a:t>
            </a:r>
            <a:r>
              <a:rPr lang="en-US" sz="2000" dirty="0"/>
              <a:t> Street</a:t>
            </a:r>
            <a:br>
              <a:rPr lang="en-US" sz="2000" dirty="0"/>
            </a:br>
            <a:r>
              <a:rPr lang="en-US" sz="2000" dirty="0"/>
              <a:t>Miami, Florida</a:t>
            </a:r>
            <a:br>
              <a:rPr lang="en-US" sz="2000" dirty="0"/>
            </a:br>
            <a:r>
              <a:rPr lang="en-US" sz="2000" dirty="0"/>
              <a:t>March 15, 2018</a:t>
            </a:r>
          </a:p>
        </p:txBody>
      </p:sp>
      <p:sp>
        <p:nvSpPr>
          <p:cNvPr id="3" name="Content Placeholder 2">
            <a:extLst>
              <a:ext uri="{FF2B5EF4-FFF2-40B4-BE49-F238E27FC236}">
                <a16:creationId xmlns:a16="http://schemas.microsoft.com/office/drawing/2014/main" id="{83070521-A4FB-4696-9C81-11AA74BEDA33}"/>
              </a:ext>
            </a:extLst>
          </p:cNvPr>
          <p:cNvSpPr>
            <a:spLocks noGrp="1"/>
          </p:cNvSpPr>
          <p:nvPr>
            <p:ph idx="1"/>
          </p:nvPr>
        </p:nvSpPr>
        <p:spPr>
          <a:xfrm>
            <a:off x="2286000" y="1828801"/>
            <a:ext cx="4191000" cy="4525963"/>
          </a:xfrm>
        </p:spPr>
        <p:txBody>
          <a:bodyPr>
            <a:normAutofit/>
          </a:bodyPr>
          <a:lstStyle/>
          <a:p>
            <a:pPr marL="0" indent="0">
              <a:buNone/>
            </a:pPr>
            <a:r>
              <a:rPr lang="en-US" sz="2800" dirty="0"/>
              <a:t>Executive Summary</a:t>
            </a:r>
          </a:p>
          <a:p>
            <a:pPr marL="514350" indent="-514350">
              <a:buFont typeface="+mj-lt"/>
              <a:buAutoNum type="arabicPeriod"/>
            </a:pPr>
            <a:r>
              <a:rPr lang="en-US" sz="2800" dirty="0"/>
              <a:t>Factual Information</a:t>
            </a:r>
          </a:p>
          <a:p>
            <a:pPr marL="514350" indent="-514350">
              <a:buFont typeface="+mj-lt"/>
              <a:buAutoNum type="arabicPeriod"/>
            </a:pPr>
            <a:r>
              <a:rPr lang="en-US" sz="2800" dirty="0"/>
              <a:t>Analysis</a:t>
            </a:r>
          </a:p>
          <a:p>
            <a:pPr marL="514350" indent="-514350">
              <a:buFont typeface="+mj-lt"/>
              <a:buAutoNum type="arabicPeriod"/>
            </a:pPr>
            <a:r>
              <a:rPr lang="en-US" sz="2800" dirty="0"/>
              <a:t>Conclusions</a:t>
            </a:r>
          </a:p>
          <a:p>
            <a:pPr marL="514350" indent="-514350">
              <a:buFont typeface="+mj-lt"/>
              <a:buAutoNum type="arabicPeriod"/>
            </a:pPr>
            <a:r>
              <a:rPr lang="en-US" sz="2800" dirty="0"/>
              <a:t>Recommendations</a:t>
            </a:r>
          </a:p>
          <a:p>
            <a:pPr marL="0" indent="0">
              <a:buNone/>
            </a:pPr>
            <a:r>
              <a:rPr lang="en-US" sz="2800" dirty="0"/>
              <a:t>Board Member Statement</a:t>
            </a:r>
          </a:p>
        </p:txBody>
      </p:sp>
      <p:pic>
        <p:nvPicPr>
          <p:cNvPr id="4" name="Picture 3">
            <a:extLst>
              <a:ext uri="{FF2B5EF4-FFF2-40B4-BE49-F238E27FC236}">
                <a16:creationId xmlns:a16="http://schemas.microsoft.com/office/drawing/2014/main" id="{72FB4A6A-170F-4679-973C-71DB0F3F3AB0}"/>
              </a:ext>
            </a:extLst>
          </p:cNvPr>
          <p:cNvPicPr>
            <a:picLocks noChangeAspect="1"/>
          </p:cNvPicPr>
          <p:nvPr/>
        </p:nvPicPr>
        <p:blipFill>
          <a:blip r:embed="rId2"/>
          <a:stretch>
            <a:fillRect/>
          </a:stretch>
        </p:blipFill>
        <p:spPr>
          <a:xfrm>
            <a:off x="7010400" y="1828800"/>
            <a:ext cx="2971800" cy="3854054"/>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44009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7FAA-9FBE-4027-92E2-0B31C5D811FD}"/>
              </a:ext>
            </a:extLst>
          </p:cNvPr>
          <p:cNvSpPr>
            <a:spLocks noGrp="1"/>
          </p:cNvSpPr>
          <p:nvPr>
            <p:ph type="title"/>
          </p:nvPr>
        </p:nvSpPr>
        <p:spPr/>
        <p:txBody>
          <a:bodyPr>
            <a:normAutofit/>
          </a:bodyPr>
          <a:lstStyle/>
          <a:p>
            <a:pPr algn="l"/>
            <a:r>
              <a:rPr lang="en-US" sz="3600" i="1" dirty="0"/>
              <a:t>Probable Cause…</a:t>
            </a:r>
          </a:p>
        </p:txBody>
      </p:sp>
      <p:sp>
        <p:nvSpPr>
          <p:cNvPr id="3" name="Content Placeholder 2">
            <a:extLst>
              <a:ext uri="{FF2B5EF4-FFF2-40B4-BE49-F238E27FC236}">
                <a16:creationId xmlns:a16="http://schemas.microsoft.com/office/drawing/2014/main" id="{DAD94805-DD64-4C55-BC76-8812D6D0DFB0}"/>
              </a:ext>
            </a:extLst>
          </p:cNvPr>
          <p:cNvSpPr>
            <a:spLocks noGrp="1"/>
          </p:cNvSpPr>
          <p:nvPr>
            <p:ph idx="1"/>
          </p:nvPr>
        </p:nvSpPr>
        <p:spPr>
          <a:xfrm>
            <a:off x="2286000" y="1600201"/>
            <a:ext cx="7924800" cy="4525963"/>
          </a:xfrm>
        </p:spPr>
        <p:txBody>
          <a:bodyPr>
            <a:normAutofit/>
          </a:bodyPr>
          <a:lstStyle/>
          <a:p>
            <a:pPr marL="0" indent="0">
              <a:buNone/>
            </a:pPr>
            <a:r>
              <a:rPr lang="en-US" sz="2800" dirty="0"/>
              <a:t>“The National Transportation Safety Board (NTSB) determines that the probable cause of the Florida International University (FIU) pedestrian bridge collapse was the </a:t>
            </a:r>
            <a:r>
              <a:rPr lang="en-US" sz="2800" dirty="0">
                <a:highlight>
                  <a:srgbClr val="FFFF00"/>
                </a:highlight>
              </a:rPr>
              <a:t>load and capacity calculation errors </a:t>
            </a:r>
            <a:r>
              <a:rPr lang="en-US" sz="2800" dirty="0"/>
              <a:t>made by FIGG Bridge Engineers, Inc., (FIGG) in its design of the main span truss member 11/12 nodal region and connection to the bridge deck. Contributing to the collapse…”</a:t>
            </a:r>
          </a:p>
        </p:txBody>
      </p:sp>
    </p:spTree>
    <p:extLst>
      <p:ext uri="{BB962C8B-B14F-4D97-AF65-F5344CB8AC3E}">
        <p14:creationId xmlns:p14="http://schemas.microsoft.com/office/powerpoint/2010/main" val="3722688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8CB7-9017-44A7-930C-E8C0939F7D68}"/>
              </a:ext>
            </a:extLst>
          </p:cNvPr>
          <p:cNvSpPr>
            <a:spLocks noGrp="1"/>
          </p:cNvSpPr>
          <p:nvPr>
            <p:ph type="title"/>
          </p:nvPr>
        </p:nvSpPr>
        <p:spPr>
          <a:xfrm>
            <a:off x="1981200" y="274638"/>
            <a:ext cx="8229600" cy="792162"/>
          </a:xfrm>
        </p:spPr>
        <p:txBody>
          <a:bodyPr>
            <a:normAutofit/>
          </a:bodyPr>
          <a:lstStyle/>
          <a:p>
            <a:pPr algn="l"/>
            <a:r>
              <a:rPr lang="en-US" sz="3600" i="1" dirty="0"/>
              <a:t>Excerpts from the report…</a:t>
            </a:r>
          </a:p>
        </p:txBody>
      </p:sp>
      <p:sp>
        <p:nvSpPr>
          <p:cNvPr id="3" name="Content Placeholder 2">
            <a:extLst>
              <a:ext uri="{FF2B5EF4-FFF2-40B4-BE49-F238E27FC236}">
                <a16:creationId xmlns:a16="http://schemas.microsoft.com/office/drawing/2014/main" id="{3A19886F-1943-4471-8BF9-4DBA7F1A7927}"/>
              </a:ext>
            </a:extLst>
          </p:cNvPr>
          <p:cNvSpPr>
            <a:spLocks noGrp="1"/>
          </p:cNvSpPr>
          <p:nvPr>
            <p:ph idx="1"/>
          </p:nvPr>
        </p:nvSpPr>
        <p:spPr>
          <a:xfrm>
            <a:off x="1981200" y="1166019"/>
            <a:ext cx="8229600" cy="4525963"/>
          </a:xfrm>
        </p:spPr>
        <p:txBody>
          <a:bodyPr>
            <a:noAutofit/>
          </a:bodyPr>
          <a:lstStyle/>
          <a:p>
            <a:pPr>
              <a:spcAft>
                <a:spcPts val="600"/>
              </a:spcAft>
            </a:pPr>
            <a:r>
              <a:rPr lang="en-US" sz="2100" b="1" dirty="0"/>
              <a:t>Section 2.3.1</a:t>
            </a:r>
            <a:r>
              <a:rPr lang="en-US" sz="2100" dirty="0"/>
              <a:t>,</a:t>
            </a:r>
            <a:r>
              <a:rPr lang="en-US" sz="2100" b="1" dirty="0"/>
              <a:t> </a:t>
            </a:r>
            <a:r>
              <a:rPr lang="en-US" sz="2100" dirty="0"/>
              <a:t>Design of Bridge Nodal Regions: “FIGG used </a:t>
            </a:r>
            <a:r>
              <a:rPr lang="en-US" sz="2100" dirty="0">
                <a:highlight>
                  <a:srgbClr val="FFFF00"/>
                </a:highlight>
              </a:rPr>
              <a:t>poor judgment </a:t>
            </a:r>
            <a:r>
              <a:rPr lang="en-US" sz="2100" dirty="0"/>
              <a:t>when it determined that the bridge was a redundant structure…” (p. 72). </a:t>
            </a:r>
          </a:p>
          <a:p>
            <a:pPr>
              <a:spcAft>
                <a:spcPts val="600"/>
              </a:spcAft>
            </a:pPr>
            <a:r>
              <a:rPr lang="en-US" sz="2100" b="1" dirty="0"/>
              <a:t>Section 2.3.3</a:t>
            </a:r>
            <a:r>
              <a:rPr lang="en-US" sz="2100" dirty="0"/>
              <a:t>, FIGG Analytical Models: “FIGG used </a:t>
            </a:r>
            <a:r>
              <a:rPr lang="en-US" sz="2100" dirty="0">
                <a:highlight>
                  <a:srgbClr val="FFFF00"/>
                </a:highlight>
              </a:rPr>
              <a:t>poor engineering judgment</a:t>
            </a:r>
            <a:r>
              <a:rPr lang="en-US" sz="2100" dirty="0"/>
              <a:t> and… chose not to use the higher demand model results… and did not provide a rationale for the </a:t>
            </a:r>
            <a:r>
              <a:rPr lang="en-US" sz="2100" dirty="0">
                <a:highlight>
                  <a:srgbClr val="FFFF00"/>
                </a:highlight>
              </a:rPr>
              <a:t>engineering judgment </a:t>
            </a:r>
            <a:r>
              <a:rPr lang="en-US" sz="2100" dirty="0"/>
              <a:t>it used when selecting modeling results…” (p. 78).</a:t>
            </a:r>
          </a:p>
          <a:p>
            <a:pPr>
              <a:spcAft>
                <a:spcPts val="600"/>
              </a:spcAft>
            </a:pPr>
            <a:r>
              <a:rPr lang="en-US" sz="2100" b="1" dirty="0"/>
              <a:t>Section 2.6</a:t>
            </a:r>
            <a:r>
              <a:rPr lang="en-US" sz="2100" dirty="0"/>
              <a:t>, Shortcomings in Oversight of Evaluation of and Response to Significant Observed Bridge Structure Distress Prior to Collapse: “The EOR displayed </a:t>
            </a:r>
            <a:r>
              <a:rPr lang="en-US" sz="2100" dirty="0">
                <a:highlight>
                  <a:srgbClr val="FFFF00"/>
                </a:highlight>
              </a:rPr>
              <a:t>poor engineering judgment </a:t>
            </a:r>
            <a:r>
              <a:rPr lang="en-US" sz="2100" dirty="0"/>
              <a:t>by failing to recognize the extensive, large cracks observed in the member 11/12 nodal region as being abnormal for a reinforced concrete structure…” (p.92).</a:t>
            </a:r>
          </a:p>
          <a:p>
            <a:pPr>
              <a:spcAft>
                <a:spcPts val="600"/>
              </a:spcAft>
            </a:pPr>
            <a:r>
              <a:rPr lang="en-US" sz="2100" b="1" dirty="0"/>
              <a:t>Section 2.6.2</a:t>
            </a:r>
            <a:r>
              <a:rPr lang="en-US" sz="2100" dirty="0"/>
              <a:t>, </a:t>
            </a:r>
            <a:r>
              <a:rPr lang="en-US" sz="2100" dirty="0" err="1"/>
              <a:t>Precollapse</a:t>
            </a:r>
            <a:r>
              <a:rPr lang="en-US" sz="2100" dirty="0"/>
              <a:t> Decision to </a:t>
            </a:r>
            <a:r>
              <a:rPr lang="en-US" sz="2100" dirty="0" err="1"/>
              <a:t>Retension</a:t>
            </a:r>
            <a:r>
              <a:rPr lang="en-US" sz="2100" dirty="0"/>
              <a:t> Member 11: “the NTSB </a:t>
            </a:r>
            <a:r>
              <a:rPr lang="en-US" sz="2100" dirty="0">
                <a:highlight>
                  <a:srgbClr val="FFFF00"/>
                </a:highlight>
              </a:rPr>
              <a:t>does not agree” that FIGG’s “judgment </a:t>
            </a:r>
            <a:r>
              <a:rPr lang="en-US" sz="2100" dirty="0"/>
              <a:t>that returning the main span to its preexisting condition” </a:t>
            </a:r>
            <a:r>
              <a:rPr lang="en-US" sz="2100" dirty="0">
                <a:highlight>
                  <a:srgbClr val="FFFF00"/>
                </a:highlight>
              </a:rPr>
              <a:t>was appropriate </a:t>
            </a:r>
            <a:r>
              <a:rPr lang="en-US" sz="2100" dirty="0"/>
              <a:t>(pp. 94-95). </a:t>
            </a:r>
          </a:p>
          <a:p>
            <a:pPr>
              <a:spcAft>
                <a:spcPts val="600"/>
              </a:spcAft>
            </a:pPr>
            <a:endParaRPr lang="en-US" sz="2100" dirty="0"/>
          </a:p>
        </p:txBody>
      </p:sp>
    </p:spTree>
    <p:extLst>
      <p:ext uri="{BB962C8B-B14F-4D97-AF65-F5344CB8AC3E}">
        <p14:creationId xmlns:p14="http://schemas.microsoft.com/office/powerpoint/2010/main" val="1007082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506C-8959-4621-A9D6-044402C1AFC4}"/>
              </a:ext>
            </a:extLst>
          </p:cNvPr>
          <p:cNvSpPr>
            <a:spLocks noGrp="1"/>
          </p:cNvSpPr>
          <p:nvPr>
            <p:ph type="title"/>
          </p:nvPr>
        </p:nvSpPr>
        <p:spPr/>
        <p:txBody>
          <a:bodyPr>
            <a:normAutofit/>
          </a:bodyPr>
          <a:lstStyle/>
          <a:p>
            <a:pPr algn="l"/>
            <a:r>
              <a:rPr lang="en-US" sz="3600" i="1" dirty="0"/>
              <a:t>Excerpts from the report…</a:t>
            </a:r>
          </a:p>
        </p:txBody>
      </p:sp>
      <p:sp>
        <p:nvSpPr>
          <p:cNvPr id="3" name="Content Placeholder 2">
            <a:extLst>
              <a:ext uri="{FF2B5EF4-FFF2-40B4-BE49-F238E27FC236}">
                <a16:creationId xmlns:a16="http://schemas.microsoft.com/office/drawing/2014/main" id="{4413EA10-E5E8-4EFA-A9CF-8DC4081082B1}"/>
              </a:ext>
            </a:extLst>
          </p:cNvPr>
          <p:cNvSpPr>
            <a:spLocks noGrp="1"/>
          </p:cNvSpPr>
          <p:nvPr>
            <p:ph idx="1"/>
          </p:nvPr>
        </p:nvSpPr>
        <p:spPr/>
        <p:txBody>
          <a:bodyPr>
            <a:normAutofit/>
          </a:bodyPr>
          <a:lstStyle/>
          <a:p>
            <a:pPr marL="0" indent="0">
              <a:buNone/>
            </a:pPr>
            <a:r>
              <a:rPr lang="en-US" sz="2800" dirty="0"/>
              <a:t>In addition to these specific instances, the NTSB report indicates that </a:t>
            </a:r>
            <a:r>
              <a:rPr lang="en-US" sz="2800" dirty="0">
                <a:highlight>
                  <a:srgbClr val="FFFF00"/>
                </a:highlight>
              </a:rPr>
              <a:t>poor engineering judgment and response to </a:t>
            </a:r>
            <a:r>
              <a:rPr lang="en-US" sz="2800" dirty="0" err="1">
                <a:highlight>
                  <a:srgbClr val="FFFF00"/>
                </a:highlight>
              </a:rPr>
              <a:t>precollapse</a:t>
            </a:r>
            <a:r>
              <a:rPr lang="en-US" sz="2800" dirty="0">
                <a:highlight>
                  <a:srgbClr val="FFFF00"/>
                </a:highlight>
              </a:rPr>
              <a:t> cracking </a:t>
            </a:r>
            <a:r>
              <a:rPr lang="en-US" sz="2800" dirty="0"/>
              <a:t>by the design-builder (Magnum Construction Management -MCM), the design consultant (FIGG), the construction project administrator/inspector (Bolton, Perez and Associates Consulting Engineers), the owner/construction project manager (Florida International University), and the Florida Department of Transportation (FDOT) contributed to the severity of the collapse outcome.</a:t>
            </a:r>
          </a:p>
          <a:p>
            <a:endParaRPr lang="en-US" sz="2800" dirty="0"/>
          </a:p>
        </p:txBody>
      </p:sp>
    </p:spTree>
    <p:extLst>
      <p:ext uri="{BB962C8B-B14F-4D97-AF65-F5344CB8AC3E}">
        <p14:creationId xmlns:p14="http://schemas.microsoft.com/office/powerpoint/2010/main" val="293890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BOK3 Outcomes</a:t>
            </a:r>
            <a:endParaRPr lang="en-US" dirty="0"/>
          </a:p>
        </p:txBody>
      </p:sp>
      <p:sp>
        <p:nvSpPr>
          <p:cNvPr id="4" name="Content Placeholder 3"/>
          <p:cNvSpPr>
            <a:spLocks noGrp="1"/>
          </p:cNvSpPr>
          <p:nvPr>
            <p:ph sz="half" idx="1"/>
          </p:nvPr>
        </p:nvSpPr>
        <p:spPr>
          <a:xfrm>
            <a:off x="2002277" y="1600201"/>
            <a:ext cx="3687324" cy="4525963"/>
          </a:xfrm>
        </p:spPr>
        <p:txBody>
          <a:bodyPr>
            <a:normAutofit fontScale="77500" lnSpcReduction="20000"/>
          </a:bodyPr>
          <a:lstStyle/>
          <a:p>
            <a:pPr marL="514350" indent="-514350">
              <a:buFont typeface="+mj-lt"/>
              <a:buAutoNum type="arabicPeriod"/>
            </a:pPr>
            <a:r>
              <a:rPr lang="en-US" dirty="0"/>
              <a:t>Mathematics</a:t>
            </a:r>
          </a:p>
          <a:p>
            <a:pPr marL="514350" indent="-514350">
              <a:buFont typeface="+mj-lt"/>
              <a:buAutoNum type="arabicPeriod"/>
            </a:pPr>
            <a:r>
              <a:rPr lang="en-US" dirty="0"/>
              <a:t>Natural Sciences</a:t>
            </a:r>
          </a:p>
          <a:p>
            <a:pPr marL="514350" indent="-514350">
              <a:buFont typeface="+mj-lt"/>
              <a:buAutoNum type="arabicPeriod"/>
            </a:pPr>
            <a:r>
              <a:rPr lang="en-US" b="1" dirty="0">
                <a:solidFill>
                  <a:srgbClr val="0000FF"/>
                </a:solidFill>
              </a:rPr>
              <a:t>Social Sciences</a:t>
            </a:r>
          </a:p>
          <a:p>
            <a:pPr marL="514350" indent="-514350">
              <a:buFont typeface="+mj-lt"/>
              <a:buAutoNum type="arabicPeriod"/>
            </a:pPr>
            <a:r>
              <a:rPr lang="en-US" dirty="0"/>
              <a:t>Humanities</a:t>
            </a:r>
          </a:p>
          <a:p>
            <a:pPr marL="514350" indent="-514350">
              <a:buFont typeface="+mj-lt"/>
              <a:buAutoNum type="arabicPeriod"/>
            </a:pPr>
            <a:r>
              <a:rPr lang="en-US" dirty="0"/>
              <a:t>Materials Science</a:t>
            </a:r>
          </a:p>
          <a:p>
            <a:pPr marL="514350" indent="-514350">
              <a:buFont typeface="+mj-lt"/>
              <a:buAutoNum type="arabicPeriod"/>
            </a:pPr>
            <a:r>
              <a:rPr lang="en-US" dirty="0"/>
              <a:t>Engineering Mechanics</a:t>
            </a:r>
          </a:p>
          <a:p>
            <a:pPr marL="514350" indent="-514350">
              <a:buFont typeface="+mj-lt"/>
              <a:buAutoNum type="arabicPeriod"/>
            </a:pPr>
            <a:r>
              <a:rPr lang="en-US" dirty="0"/>
              <a:t>Experimental Methods and Data Analysis</a:t>
            </a:r>
          </a:p>
          <a:p>
            <a:pPr marL="514350" indent="-514350">
              <a:buFont typeface="+mj-lt"/>
              <a:buAutoNum type="arabicPeriod"/>
            </a:pPr>
            <a:r>
              <a:rPr lang="en-US" b="1" dirty="0">
                <a:solidFill>
                  <a:srgbClr val="FF0000"/>
                </a:solidFill>
                <a:highlight>
                  <a:srgbClr val="FFFF00"/>
                </a:highlight>
              </a:rPr>
              <a:t>Critical Thinking and Problem Solving</a:t>
            </a:r>
          </a:p>
          <a:p>
            <a:pPr marL="514350" indent="-514350">
              <a:buFont typeface="+mj-lt"/>
              <a:buAutoNum type="arabicPeriod"/>
            </a:pPr>
            <a:r>
              <a:rPr lang="en-US" b="1" dirty="0">
                <a:solidFill>
                  <a:srgbClr val="0000FF"/>
                </a:solidFill>
              </a:rPr>
              <a:t>Project Management</a:t>
            </a:r>
          </a:p>
          <a:p>
            <a:pPr marL="514350" indent="-514350">
              <a:buFont typeface="+mj-lt"/>
              <a:buAutoNum type="arabicPeriod"/>
            </a:pPr>
            <a:r>
              <a:rPr lang="en-US" dirty="0"/>
              <a:t>Engineering Economics</a:t>
            </a:r>
          </a:p>
        </p:txBody>
      </p:sp>
      <p:sp>
        <p:nvSpPr>
          <p:cNvPr id="5" name="Content Placeholder 4"/>
          <p:cNvSpPr>
            <a:spLocks noGrp="1"/>
          </p:cNvSpPr>
          <p:nvPr>
            <p:ph sz="half" idx="2"/>
          </p:nvPr>
        </p:nvSpPr>
        <p:spPr>
          <a:xfrm>
            <a:off x="6017639" y="1600201"/>
            <a:ext cx="4038600" cy="4525963"/>
          </a:xfrm>
        </p:spPr>
        <p:txBody>
          <a:bodyPr>
            <a:normAutofit fontScale="77500" lnSpcReduction="20000"/>
          </a:bodyPr>
          <a:lstStyle/>
          <a:p>
            <a:pPr marL="514350" indent="-514350">
              <a:buFont typeface="+mj-lt"/>
              <a:buAutoNum type="arabicPeriod" startAt="11"/>
            </a:pPr>
            <a:r>
              <a:rPr lang="en-US" dirty="0"/>
              <a:t>Risk and                  Uncertainty</a:t>
            </a:r>
          </a:p>
          <a:p>
            <a:pPr marL="514350" indent="-514350">
              <a:buFont typeface="+mj-lt"/>
              <a:buAutoNum type="arabicPeriod" startAt="11"/>
            </a:pPr>
            <a:r>
              <a:rPr lang="en-US" dirty="0"/>
              <a:t>Breadth in                           Civil Engr                            Areas</a:t>
            </a:r>
          </a:p>
          <a:p>
            <a:pPr marL="514350" indent="-514350">
              <a:buFont typeface="+mj-lt"/>
              <a:buAutoNum type="arabicPeriod" startAt="11"/>
            </a:pPr>
            <a:r>
              <a:rPr lang="en-US" dirty="0"/>
              <a:t>Design</a:t>
            </a:r>
          </a:p>
          <a:p>
            <a:pPr marL="514350" indent="-514350">
              <a:buFont typeface="+mj-lt"/>
              <a:buAutoNum type="arabicPeriod" startAt="11"/>
            </a:pPr>
            <a:r>
              <a:rPr lang="en-US" dirty="0"/>
              <a:t>Technical Depth</a:t>
            </a:r>
          </a:p>
          <a:p>
            <a:pPr marL="514350" indent="-514350">
              <a:buFont typeface="+mj-lt"/>
              <a:buAutoNum type="arabicPeriod" startAt="11"/>
            </a:pPr>
            <a:r>
              <a:rPr lang="en-US" dirty="0"/>
              <a:t>Sustainability</a:t>
            </a:r>
          </a:p>
          <a:p>
            <a:pPr marL="514350" indent="-514350">
              <a:buFont typeface="+mj-lt"/>
              <a:buAutoNum type="arabicPeriod" startAt="11"/>
            </a:pPr>
            <a:r>
              <a:rPr lang="en-US" dirty="0"/>
              <a:t>Communication</a:t>
            </a:r>
          </a:p>
          <a:p>
            <a:pPr marL="514350" indent="-514350">
              <a:buFont typeface="+mj-lt"/>
              <a:buAutoNum type="arabicPeriod" startAt="11"/>
            </a:pPr>
            <a:r>
              <a:rPr lang="en-US" b="1" dirty="0">
                <a:solidFill>
                  <a:srgbClr val="0000FF"/>
                </a:solidFill>
              </a:rPr>
              <a:t>Teamwork and Leadership</a:t>
            </a:r>
          </a:p>
          <a:p>
            <a:pPr marL="514350" indent="-514350">
              <a:buFont typeface="+mj-lt"/>
              <a:buAutoNum type="arabicPeriod" startAt="11"/>
            </a:pPr>
            <a:r>
              <a:rPr lang="en-US" dirty="0"/>
              <a:t>Lifelong Learning</a:t>
            </a:r>
          </a:p>
          <a:p>
            <a:pPr marL="514350" indent="-514350">
              <a:buFont typeface="+mj-lt"/>
              <a:buAutoNum type="arabicPeriod" startAt="11"/>
            </a:pPr>
            <a:r>
              <a:rPr lang="en-US" b="1" dirty="0">
                <a:solidFill>
                  <a:srgbClr val="0000FF"/>
                </a:solidFill>
              </a:rPr>
              <a:t>Professional Attitudes</a:t>
            </a:r>
          </a:p>
          <a:p>
            <a:pPr marL="514350" indent="-514350">
              <a:buFont typeface="+mj-lt"/>
              <a:buAutoNum type="arabicPeriod" startAt="11"/>
            </a:pPr>
            <a:r>
              <a:rPr lang="en-US" b="1" dirty="0">
                <a:solidFill>
                  <a:srgbClr val="0000FF"/>
                </a:solidFill>
              </a:rPr>
              <a:t>Professional Responsibilities</a:t>
            </a:r>
          </a:p>
          <a:p>
            <a:pPr marL="514350" indent="-514350">
              <a:buFont typeface="+mj-lt"/>
              <a:buAutoNum type="arabicPeriod" startAt="11"/>
            </a:pPr>
            <a:r>
              <a:rPr lang="en-US" dirty="0"/>
              <a:t>Ethical Responsibilities</a:t>
            </a:r>
          </a:p>
        </p:txBody>
      </p:sp>
      <p:pic>
        <p:nvPicPr>
          <p:cNvPr id="3" name="Picture 2">
            <a:extLst>
              <a:ext uri="{FF2B5EF4-FFF2-40B4-BE49-F238E27FC236}">
                <a16:creationId xmlns:a16="http://schemas.microsoft.com/office/drawing/2014/main" id="{FCE3851A-24FC-45CC-B43B-688C75A6347D}"/>
              </a:ext>
            </a:extLst>
          </p:cNvPr>
          <p:cNvPicPr>
            <a:picLocks noChangeAspect="1"/>
          </p:cNvPicPr>
          <p:nvPr/>
        </p:nvPicPr>
        <p:blipFill>
          <a:blip r:embed="rId2"/>
          <a:stretch>
            <a:fillRect/>
          </a:stretch>
        </p:blipFill>
        <p:spPr>
          <a:xfrm>
            <a:off x="8368219" y="457200"/>
            <a:ext cx="2082800" cy="2743200"/>
          </a:xfrm>
          <a:prstGeom prst="rect">
            <a:avLst/>
          </a:prstGeom>
        </p:spPr>
      </p:pic>
      <p:sp>
        <p:nvSpPr>
          <p:cNvPr id="6" name="Date Placeholder 5">
            <a:extLst>
              <a:ext uri="{FF2B5EF4-FFF2-40B4-BE49-F238E27FC236}">
                <a16:creationId xmlns:a16="http://schemas.microsoft.com/office/drawing/2014/main" id="{19098A8C-A5E0-40AE-BE36-20FD928D84FC}"/>
              </a:ext>
            </a:extLst>
          </p:cNvPr>
          <p:cNvSpPr>
            <a:spLocks noGrp="1"/>
          </p:cNvSpPr>
          <p:nvPr>
            <p:ph type="dt" sz="half" idx="10"/>
          </p:nvPr>
        </p:nvSpPr>
        <p:spPr/>
        <p:txBody>
          <a:bodyPr/>
          <a:lstStyle/>
          <a:p>
            <a:r>
              <a:rPr lang="en-US"/>
              <a:t>CE 4200</a:t>
            </a:r>
          </a:p>
        </p:txBody>
      </p:sp>
      <p:sp>
        <p:nvSpPr>
          <p:cNvPr id="7" name="Footer Placeholder 6">
            <a:extLst>
              <a:ext uri="{FF2B5EF4-FFF2-40B4-BE49-F238E27FC236}">
                <a16:creationId xmlns:a16="http://schemas.microsoft.com/office/drawing/2014/main" id="{DD842C54-31C8-4709-9B94-579CE2AB6083}"/>
              </a:ext>
            </a:extLst>
          </p:cNvPr>
          <p:cNvSpPr>
            <a:spLocks noGrp="1"/>
          </p:cNvSpPr>
          <p:nvPr>
            <p:ph type="ftr" sz="quarter" idx="11"/>
          </p:nvPr>
        </p:nvSpPr>
        <p:spPr/>
        <p:txBody>
          <a:bodyPr/>
          <a:lstStyle/>
          <a:p>
            <a:r>
              <a:rPr lang="en-US" dirty="0"/>
              <a:t>Engineering Judgment</a:t>
            </a:r>
          </a:p>
        </p:txBody>
      </p:sp>
      <p:sp>
        <p:nvSpPr>
          <p:cNvPr id="8" name="Slide Number Placeholder 7">
            <a:extLst>
              <a:ext uri="{FF2B5EF4-FFF2-40B4-BE49-F238E27FC236}">
                <a16:creationId xmlns:a16="http://schemas.microsoft.com/office/drawing/2014/main" id="{DCEE6CEA-4727-448C-98A0-2ECCE70C88C0}"/>
              </a:ext>
            </a:extLst>
          </p:cNvPr>
          <p:cNvSpPr>
            <a:spLocks noGrp="1"/>
          </p:cNvSpPr>
          <p:nvPr>
            <p:ph type="sldNum" sz="quarter" idx="12"/>
          </p:nvPr>
        </p:nvSpPr>
        <p:spPr/>
        <p:txBody>
          <a:bodyPr/>
          <a:lstStyle/>
          <a:p>
            <a:fld id="{17F8E52E-F725-474A-BC80-8ECD2C330047}" type="slidenum">
              <a:rPr lang="en-US" smtClean="0"/>
              <a:pPr/>
              <a:t>3</a:t>
            </a:fld>
            <a:endParaRPr lang="en-US"/>
          </a:p>
        </p:txBody>
      </p:sp>
    </p:spTree>
    <p:extLst>
      <p:ext uri="{BB962C8B-B14F-4D97-AF65-F5344CB8AC3E}">
        <p14:creationId xmlns:p14="http://schemas.microsoft.com/office/powerpoint/2010/main" val="3862780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5B3DB-4255-4AFD-B693-F538AF7B4483}"/>
              </a:ext>
            </a:extLst>
          </p:cNvPr>
          <p:cNvPicPr>
            <a:picLocks noChangeAspect="1"/>
          </p:cNvPicPr>
          <p:nvPr/>
        </p:nvPicPr>
        <p:blipFill>
          <a:blip r:embed="rId2"/>
          <a:stretch>
            <a:fillRect/>
          </a:stretch>
        </p:blipFill>
        <p:spPr>
          <a:xfrm rot="20822762">
            <a:off x="2077081" y="329972"/>
            <a:ext cx="8229600" cy="10627743"/>
          </a:xfrm>
          <a:prstGeom prst="rect">
            <a:avLst/>
          </a:prstGeom>
          <a:ln>
            <a:solidFill>
              <a:schemeClr val="accent1">
                <a:shade val="50000"/>
              </a:schemeClr>
            </a:solidFill>
          </a:ln>
          <a:effectLst>
            <a:outerShdw blurRad="50800" dist="38100" dir="2700000" algn="tl" rotWithShape="0">
              <a:prstClr val="black">
                <a:alpha val="40000"/>
              </a:prstClr>
            </a:outerShdw>
          </a:effectLst>
        </p:spPr>
      </p:pic>
      <p:sp>
        <p:nvSpPr>
          <p:cNvPr id="5" name="Rectangle: Rounded Corners 4">
            <a:extLst>
              <a:ext uri="{FF2B5EF4-FFF2-40B4-BE49-F238E27FC236}">
                <a16:creationId xmlns:a16="http://schemas.microsoft.com/office/drawing/2014/main" id="{CB912258-77EA-4EDB-AC44-45107D441AF1}"/>
              </a:ext>
            </a:extLst>
          </p:cNvPr>
          <p:cNvSpPr/>
          <p:nvPr/>
        </p:nvSpPr>
        <p:spPr>
          <a:xfrm rot="20821131">
            <a:off x="2410268" y="4009662"/>
            <a:ext cx="7086600" cy="1001607"/>
          </a:xfrm>
          <a:prstGeom prst="roundRect">
            <a:avLst/>
          </a:prstGeom>
          <a:solidFill>
            <a:srgbClr val="FFC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3E588E-48AF-4DD4-B879-D4CC6411DCA8}"/>
              </a:ext>
            </a:extLst>
          </p:cNvPr>
          <p:cNvPicPr>
            <a:picLocks noChangeAspect="1"/>
          </p:cNvPicPr>
          <p:nvPr/>
        </p:nvPicPr>
        <p:blipFill rotWithShape="1">
          <a:blip r:embed="rId3"/>
          <a:srcRect l="24371" r="23529"/>
          <a:stretch/>
        </p:blipFill>
        <p:spPr>
          <a:xfrm>
            <a:off x="8001000" y="228600"/>
            <a:ext cx="2362200" cy="2549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335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7BE5B7-27F8-41F6-9D7E-BE3B7F1B5528}"/>
              </a:ext>
            </a:extLst>
          </p:cNvPr>
          <p:cNvPicPr>
            <a:picLocks noChangeAspect="1"/>
          </p:cNvPicPr>
          <p:nvPr/>
        </p:nvPicPr>
        <p:blipFill>
          <a:blip r:embed="rId2"/>
          <a:stretch>
            <a:fillRect/>
          </a:stretch>
        </p:blipFill>
        <p:spPr>
          <a:xfrm rot="20890774">
            <a:off x="2503303" y="381362"/>
            <a:ext cx="7772400" cy="1036600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7908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WELL DO YOU UNDERSTAND THIS CONCEPT?</a:t>
            </a:r>
          </a:p>
        </p:txBody>
      </p:sp>
      <p:sp>
        <p:nvSpPr>
          <p:cNvPr id="5" name="Text Placeholder 4"/>
          <p:cNvSpPr>
            <a:spLocks noGrp="1"/>
          </p:cNvSpPr>
          <p:nvPr>
            <p:ph type="body" idx="1"/>
          </p:nvPr>
        </p:nvSpPr>
        <p:spPr/>
        <p:txBody>
          <a:bodyPr>
            <a:normAutofit/>
          </a:bodyPr>
          <a:lstStyle/>
          <a:p>
            <a:r>
              <a:rPr lang="en-US" sz="5400" b="1" dirty="0">
                <a:solidFill>
                  <a:schemeClr val="tx1"/>
                </a:solidFill>
              </a:rPr>
              <a:t>ENGINEERING JUDGMENT</a:t>
            </a:r>
          </a:p>
          <a:p>
            <a:r>
              <a:rPr lang="en-US" sz="1800" b="1" dirty="0">
                <a:solidFill>
                  <a:schemeClr val="tx1"/>
                </a:solidFill>
              </a:rPr>
              <a:t>Professional Engineering Practice Issues</a:t>
            </a:r>
            <a:endParaRPr lang="en-US" sz="1800" dirty="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492659"/>
            <a:ext cx="8229600" cy="1143000"/>
          </a:xfrm>
        </p:spPr>
        <p:txBody>
          <a:bodyPr>
            <a:noAutofit/>
          </a:bodyPr>
          <a:lstStyle/>
          <a:p>
            <a:pPr algn="l"/>
            <a:r>
              <a:rPr lang="en-US" u="sng" dirty="0"/>
              <a:t>Exercise 2.1</a:t>
            </a:r>
            <a:br>
              <a:rPr lang="en-US" dirty="0"/>
            </a:br>
            <a:r>
              <a:rPr lang="en-US" sz="2800" dirty="0"/>
              <a:t>Meaning of “engineering judgment”</a:t>
            </a:r>
            <a:endParaRPr lang="en-US" sz="3200" dirty="0"/>
          </a:p>
        </p:txBody>
      </p:sp>
      <p:sp>
        <p:nvSpPr>
          <p:cNvPr id="3" name="Content Placeholder 2"/>
          <p:cNvSpPr>
            <a:spLocks noGrp="1"/>
          </p:cNvSpPr>
          <p:nvPr>
            <p:ph idx="1"/>
          </p:nvPr>
        </p:nvSpPr>
        <p:spPr>
          <a:xfrm>
            <a:off x="2057400" y="2133601"/>
            <a:ext cx="8229600" cy="4525963"/>
          </a:xfrm>
        </p:spPr>
        <p:txBody>
          <a:bodyPr>
            <a:noAutofit/>
          </a:bodyPr>
          <a:lstStyle/>
          <a:p>
            <a:pPr marL="0" indent="0">
              <a:buNone/>
            </a:pPr>
            <a:endParaRPr lang="en-US" sz="1100" dirty="0"/>
          </a:p>
          <a:p>
            <a:pPr>
              <a:buNone/>
            </a:pPr>
            <a:r>
              <a:rPr lang="en-US" dirty="0"/>
              <a:t>Please refer to “survey” handout.  Provide responses to questions 1 through 10 (multiple choice).</a:t>
            </a:r>
          </a:p>
        </p:txBody>
      </p:sp>
      <p:pic>
        <p:nvPicPr>
          <p:cNvPr id="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382000" y="533400"/>
            <a:ext cx="1556470" cy="1371600"/>
          </a:xfrm>
          <a:prstGeom prst="rect">
            <a:avLst/>
          </a:prstGeom>
          <a:noFill/>
          <a:ln w="9525">
            <a:noFill/>
            <a:miter lim="800000"/>
            <a:headEnd/>
            <a:tailEnd/>
          </a:ln>
        </p:spPr>
      </p:pic>
    </p:spTree>
    <p:extLst>
      <p:ext uri="{BB962C8B-B14F-4D97-AF65-F5344CB8AC3E}">
        <p14:creationId xmlns:p14="http://schemas.microsoft.com/office/powerpoint/2010/main" val="1410297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400800" cy="1554162"/>
          </a:xfrm>
        </p:spPr>
        <p:txBody>
          <a:bodyPr>
            <a:noAutofit/>
          </a:bodyPr>
          <a:lstStyle/>
          <a:p>
            <a:pPr algn="l"/>
            <a:r>
              <a:rPr lang="en-US" u="sng" dirty="0"/>
              <a:t>Exercise 2.2</a:t>
            </a:r>
            <a:br>
              <a:rPr lang="en-US" dirty="0"/>
            </a:br>
            <a:r>
              <a:rPr lang="en-US" sz="2800" dirty="0"/>
              <a:t>Meaning of “engineering judgment”</a:t>
            </a:r>
            <a:endParaRPr lang="en-US" sz="3200" dirty="0"/>
          </a:p>
        </p:txBody>
      </p:sp>
      <p:sp>
        <p:nvSpPr>
          <p:cNvPr id="3" name="Content Placeholder 2"/>
          <p:cNvSpPr>
            <a:spLocks noGrp="1"/>
          </p:cNvSpPr>
          <p:nvPr>
            <p:ph idx="1"/>
          </p:nvPr>
        </p:nvSpPr>
        <p:spPr>
          <a:xfrm>
            <a:off x="2133600" y="2200730"/>
            <a:ext cx="8153400" cy="3733800"/>
          </a:xfrm>
        </p:spPr>
        <p:txBody>
          <a:bodyPr>
            <a:noAutofit/>
          </a:bodyPr>
          <a:lstStyle/>
          <a:p>
            <a:pPr marL="0" indent="0">
              <a:buNone/>
            </a:pPr>
            <a:r>
              <a:rPr lang="en-US" dirty="0"/>
              <a:t>I think “engineering judgment” means:</a:t>
            </a:r>
          </a:p>
          <a:p>
            <a:pPr marL="0" indent="0">
              <a:buNone/>
            </a:pPr>
            <a:endParaRPr lang="en-US" sz="1100" dirty="0"/>
          </a:p>
          <a:p>
            <a:pPr>
              <a:buNone/>
            </a:pPr>
            <a:r>
              <a:rPr lang="en-US" i="1" dirty="0"/>
              <a:t>   </a:t>
            </a:r>
            <a:endParaRPr lang="en-US" b="1" i="1" dirty="0"/>
          </a:p>
        </p:txBody>
      </p:sp>
      <p:pic>
        <p:nvPicPr>
          <p:cNvPr id="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382000" y="533400"/>
            <a:ext cx="1556470" cy="1371600"/>
          </a:xfrm>
          <a:prstGeom prst="rect">
            <a:avLst/>
          </a:prstGeom>
          <a:noFill/>
          <a:ln w="9525">
            <a:noFill/>
            <a:miter lim="800000"/>
            <a:headEnd/>
            <a:tailEnd/>
          </a:ln>
        </p:spPr>
      </p:pic>
    </p:spTree>
    <p:extLst>
      <p:ext uri="{BB962C8B-B14F-4D97-AF65-F5344CB8AC3E}">
        <p14:creationId xmlns:p14="http://schemas.microsoft.com/office/powerpoint/2010/main" val="2905473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400800" cy="1554162"/>
          </a:xfrm>
        </p:spPr>
        <p:txBody>
          <a:bodyPr>
            <a:noAutofit/>
          </a:bodyPr>
          <a:lstStyle/>
          <a:p>
            <a:pPr algn="l"/>
            <a:r>
              <a:rPr lang="en-US" u="sng" dirty="0"/>
              <a:t>Exercise 2.3</a:t>
            </a:r>
            <a:br>
              <a:rPr lang="en-US" dirty="0"/>
            </a:br>
            <a:r>
              <a:rPr lang="en-US" sz="2800" dirty="0"/>
              <a:t>Meaning of “engineering judgment”</a:t>
            </a:r>
            <a:endParaRPr lang="en-US" sz="3200" dirty="0"/>
          </a:p>
        </p:txBody>
      </p:sp>
      <p:pic>
        <p:nvPicPr>
          <p:cNvPr id="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382000" y="533400"/>
            <a:ext cx="1556470" cy="1371600"/>
          </a:xfrm>
          <a:prstGeom prst="rect">
            <a:avLst/>
          </a:prstGeom>
          <a:noFill/>
          <a:ln w="9525">
            <a:noFill/>
            <a:miter lim="800000"/>
            <a:headEnd/>
            <a:tailEnd/>
          </a:ln>
        </p:spPr>
      </p:pic>
      <p:sp>
        <p:nvSpPr>
          <p:cNvPr id="6" name="Content Placeholder 2"/>
          <p:cNvSpPr>
            <a:spLocks noGrp="1"/>
          </p:cNvSpPr>
          <p:nvPr>
            <p:ph idx="1"/>
          </p:nvPr>
        </p:nvSpPr>
        <p:spPr>
          <a:xfrm>
            <a:off x="2133600" y="2057400"/>
            <a:ext cx="8153400" cy="3733800"/>
          </a:xfrm>
        </p:spPr>
        <p:txBody>
          <a:bodyPr>
            <a:noAutofit/>
          </a:bodyPr>
          <a:lstStyle/>
          <a:p>
            <a:pPr marL="457200" indent="-457200"/>
            <a:r>
              <a:rPr lang="en-US" dirty="0"/>
              <a:t>Discuss your definition of engineering judgment with 2 or 3 persons near you</a:t>
            </a:r>
          </a:p>
          <a:p>
            <a:pPr marL="457200" indent="-457200"/>
            <a:r>
              <a:rPr lang="en-US" dirty="0"/>
              <a:t>Try to come up with an improved definition</a:t>
            </a:r>
          </a:p>
          <a:p>
            <a:pPr marL="400050" lvl="1" indent="0">
              <a:buNone/>
            </a:pPr>
            <a:endParaRPr lang="en-US" dirty="0"/>
          </a:p>
          <a:p>
            <a:pPr marL="914400" lvl="1" indent="-514350">
              <a:buFont typeface="+mj-lt"/>
              <a:buAutoNum type="alphaUcPeriod"/>
            </a:pPr>
            <a:endParaRPr lang="en-US" dirty="0"/>
          </a:p>
          <a:p>
            <a:pPr marL="514350" indent="-514350">
              <a:buFont typeface="+mj-lt"/>
              <a:buAutoNum type="arabicPeriod" startAt="5"/>
            </a:pPr>
            <a:endParaRPr lang="en-US" sz="1100" dirty="0"/>
          </a:p>
          <a:p>
            <a:pPr>
              <a:buNone/>
            </a:pPr>
            <a:r>
              <a:rPr lang="en-US" i="1" dirty="0"/>
              <a:t>   </a:t>
            </a:r>
            <a:endParaRPr lang="en-US" b="1" i="1" dirty="0"/>
          </a:p>
        </p:txBody>
      </p:sp>
    </p:spTree>
    <p:extLst>
      <p:ext uri="{BB962C8B-B14F-4D97-AF65-F5344CB8AC3E}">
        <p14:creationId xmlns:p14="http://schemas.microsoft.com/office/powerpoint/2010/main" val="1436736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a:t>
            </a:r>
            <a:r>
              <a:rPr lang="en-US" u="sng" dirty="0"/>
              <a:t>MISCONCEPTIONS</a:t>
            </a:r>
          </a:p>
        </p:txBody>
      </p:sp>
      <p:sp>
        <p:nvSpPr>
          <p:cNvPr id="5" name="Text Placeholder 4"/>
          <p:cNvSpPr>
            <a:spLocks noGrp="1"/>
          </p:cNvSpPr>
          <p:nvPr>
            <p:ph type="body" idx="1"/>
          </p:nvPr>
        </p:nvSpPr>
        <p:spPr/>
        <p:txBody>
          <a:bodyPr>
            <a:normAutofit/>
          </a:bodyPr>
          <a:lstStyle/>
          <a:p>
            <a:r>
              <a:rPr lang="en-US" sz="6000" b="1" dirty="0">
                <a:solidFill>
                  <a:schemeClr val="tx1"/>
                </a:solidFill>
              </a:rPr>
              <a:t>ENGINEERING JUDGMENT</a:t>
            </a:r>
          </a:p>
          <a:p>
            <a:r>
              <a:rPr lang="en-US" b="1" dirty="0">
                <a:solidFill>
                  <a:schemeClr val="tx1"/>
                </a:solidFill>
              </a:rPr>
              <a:t>Professional Engineering Practice Issues</a:t>
            </a:r>
            <a:endParaRPr lang="en-US" dirty="0">
              <a:solidFill>
                <a:schemeClr val="tx1"/>
              </a:solidFill>
            </a:endParaRPr>
          </a:p>
        </p:txBody>
      </p:sp>
    </p:spTree>
    <p:extLst>
      <p:ext uri="{BB962C8B-B14F-4D97-AF65-F5344CB8AC3E}">
        <p14:creationId xmlns:p14="http://schemas.microsoft.com/office/powerpoint/2010/main" val="1029899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Judgment for the </a:t>
            </a:r>
            <a:br>
              <a:rPr lang="en-US" dirty="0"/>
            </a:br>
            <a:r>
              <a:rPr lang="en-US" dirty="0"/>
              <a:t>engineering </a:t>
            </a:r>
            <a:r>
              <a:rPr lang="en-US" b="1" dirty="0"/>
              <a:t>STUDENT</a:t>
            </a:r>
          </a:p>
        </p:txBody>
      </p:sp>
      <p:sp>
        <p:nvSpPr>
          <p:cNvPr id="8" name="Content Placeholder 7"/>
          <p:cNvSpPr>
            <a:spLocks noGrp="1"/>
          </p:cNvSpPr>
          <p:nvPr>
            <p:ph idx="1"/>
          </p:nvPr>
        </p:nvSpPr>
        <p:spPr>
          <a:xfrm>
            <a:off x="1981200" y="1676401"/>
            <a:ext cx="8229600" cy="4525963"/>
          </a:xfrm>
        </p:spPr>
        <p:txBody>
          <a:bodyPr>
            <a:noAutofit/>
          </a:bodyPr>
          <a:lstStyle/>
          <a:p>
            <a:pPr marL="0" indent="0">
              <a:buNone/>
            </a:pPr>
            <a:r>
              <a:rPr lang="en-US" dirty="0"/>
              <a:t>“[Engineering judgment] often appears to be an ingredient necessary for the solution of engineering problems, but one which s/he cannot acquire until later in her/his career by some process of absorption from his experience and his colleagues.”</a:t>
            </a:r>
          </a:p>
          <a:p>
            <a:pPr marL="0" indent="0" algn="r">
              <a:spcBef>
                <a:spcPts val="0"/>
              </a:spcBef>
              <a:buNone/>
            </a:pPr>
            <a:r>
              <a:rPr lang="en-US" sz="2000" dirty="0">
                <a:latin typeface="Arial Black" panose="020B0A04020102020204" pitchFamily="34" charset="0"/>
              </a:rPr>
              <a:t>-Ralph B. Peck</a:t>
            </a:r>
          </a:p>
          <a:p>
            <a:pPr marL="0" indent="0" algn="r">
              <a:spcBef>
                <a:spcPts val="0"/>
              </a:spcBef>
              <a:buNone/>
            </a:pPr>
            <a:r>
              <a:rPr lang="en-US" dirty="0"/>
              <a:t>“A Man of Judgment”</a:t>
            </a:r>
          </a:p>
          <a:p>
            <a:pPr marL="0" indent="0" algn="r">
              <a:buNone/>
            </a:pPr>
            <a:endParaRPr lang="en-US" dirty="0"/>
          </a:p>
        </p:txBody>
      </p:sp>
    </p:spTree>
    <p:extLst>
      <p:ext uri="{BB962C8B-B14F-4D97-AF65-F5344CB8AC3E}">
        <p14:creationId xmlns:p14="http://schemas.microsoft.com/office/powerpoint/2010/main" val="4209411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Judgment for the </a:t>
            </a:r>
            <a:br>
              <a:rPr lang="en-US" dirty="0"/>
            </a:br>
            <a:r>
              <a:rPr lang="en-US" dirty="0"/>
              <a:t>engineering </a:t>
            </a:r>
            <a:r>
              <a:rPr lang="en-US" b="1" dirty="0"/>
              <a:t>SCIENTIST</a:t>
            </a:r>
          </a:p>
        </p:txBody>
      </p:sp>
      <p:sp>
        <p:nvSpPr>
          <p:cNvPr id="8" name="Content Placeholder 7"/>
          <p:cNvSpPr>
            <a:spLocks noGrp="1"/>
          </p:cNvSpPr>
          <p:nvPr>
            <p:ph idx="1"/>
          </p:nvPr>
        </p:nvSpPr>
        <p:spPr>
          <a:xfrm>
            <a:off x="1981200" y="1828801"/>
            <a:ext cx="8229600" cy="4525963"/>
          </a:xfrm>
        </p:spPr>
        <p:txBody>
          <a:bodyPr>
            <a:noAutofit/>
          </a:bodyPr>
          <a:lstStyle/>
          <a:p>
            <a:pPr marL="0" indent="0">
              <a:buNone/>
            </a:pPr>
            <a:r>
              <a:rPr lang="en-US" dirty="0"/>
              <a:t>“[Engineering judgment] may appear to be a crutch used by practicing engineers as a poor substitute for sophisticated analytical procedures.”</a:t>
            </a:r>
          </a:p>
          <a:p>
            <a:pPr marL="0" indent="0" algn="r">
              <a:spcBef>
                <a:spcPts val="0"/>
              </a:spcBef>
              <a:buNone/>
            </a:pPr>
            <a:r>
              <a:rPr lang="en-US" sz="2000" dirty="0">
                <a:latin typeface="Arial Black" panose="020B0A04020102020204" pitchFamily="34" charset="0"/>
              </a:rPr>
              <a:t>-Ralph B. Peck</a:t>
            </a:r>
          </a:p>
          <a:p>
            <a:pPr marL="0" indent="0" algn="r">
              <a:spcBef>
                <a:spcPts val="0"/>
              </a:spcBef>
              <a:buNone/>
            </a:pPr>
            <a:r>
              <a:rPr lang="en-US" dirty="0"/>
              <a:t>“A Man of Judgment”</a:t>
            </a:r>
          </a:p>
          <a:p>
            <a:pPr marL="0" indent="0" algn="r">
              <a:buNone/>
            </a:pPr>
            <a:endParaRPr lang="en-US" dirty="0"/>
          </a:p>
        </p:txBody>
      </p:sp>
    </p:spTree>
    <p:extLst>
      <p:ext uri="{BB962C8B-B14F-4D97-AF65-F5344CB8AC3E}">
        <p14:creationId xmlns:p14="http://schemas.microsoft.com/office/powerpoint/2010/main" val="2283809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Judgment for the </a:t>
            </a:r>
            <a:br>
              <a:rPr lang="en-US" dirty="0"/>
            </a:br>
            <a:r>
              <a:rPr lang="en-US" b="1" dirty="0"/>
              <a:t>PRACTICING</a:t>
            </a:r>
            <a:r>
              <a:rPr lang="en-US" dirty="0"/>
              <a:t> engineer</a:t>
            </a:r>
          </a:p>
        </p:txBody>
      </p:sp>
      <p:sp>
        <p:nvSpPr>
          <p:cNvPr id="8" name="Content Placeholder 7"/>
          <p:cNvSpPr>
            <a:spLocks noGrp="1"/>
          </p:cNvSpPr>
          <p:nvPr>
            <p:ph idx="1"/>
          </p:nvPr>
        </p:nvSpPr>
        <p:spPr>
          <a:xfrm>
            <a:off x="1981200" y="1981201"/>
            <a:ext cx="8229600" cy="4525963"/>
          </a:xfrm>
        </p:spPr>
        <p:txBody>
          <a:bodyPr>
            <a:noAutofit/>
          </a:bodyPr>
          <a:lstStyle/>
          <a:p>
            <a:pPr marL="0" indent="0">
              <a:buNone/>
            </a:pPr>
            <a:r>
              <a:rPr lang="en-US" dirty="0"/>
              <a:t>“[Engineering judgment] may too often be an impressive name for guessing rather than for the collection of hard facts and for rational thinking.”</a:t>
            </a:r>
          </a:p>
          <a:p>
            <a:pPr marL="0" indent="0" algn="r">
              <a:spcBef>
                <a:spcPts val="0"/>
              </a:spcBef>
              <a:buNone/>
            </a:pPr>
            <a:r>
              <a:rPr lang="en-US" sz="2000" dirty="0">
                <a:latin typeface="Arial Black" panose="020B0A04020102020204" pitchFamily="34" charset="0"/>
              </a:rPr>
              <a:t>-Ralph B. Peck</a:t>
            </a:r>
          </a:p>
          <a:p>
            <a:pPr marL="0" indent="0" algn="r">
              <a:spcBef>
                <a:spcPts val="0"/>
              </a:spcBef>
              <a:buNone/>
            </a:pPr>
            <a:r>
              <a:rPr lang="en-US" dirty="0"/>
              <a:t>“A Man of Judgment”</a:t>
            </a:r>
          </a:p>
          <a:p>
            <a:pPr marL="0" indent="0" algn="r">
              <a:buNone/>
            </a:pPr>
            <a:endParaRPr lang="en-US" dirty="0"/>
          </a:p>
        </p:txBody>
      </p:sp>
    </p:spTree>
    <p:extLst>
      <p:ext uri="{BB962C8B-B14F-4D97-AF65-F5344CB8AC3E}">
        <p14:creationId xmlns:p14="http://schemas.microsoft.com/office/powerpoint/2010/main" val="1313612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36D38-F98F-48D6-B9F1-5AE3B150211C}"/>
              </a:ext>
            </a:extLst>
          </p:cNvPr>
          <p:cNvSpPr>
            <a:spLocks noGrp="1"/>
          </p:cNvSpPr>
          <p:nvPr>
            <p:ph type="title"/>
          </p:nvPr>
        </p:nvSpPr>
        <p:spPr>
          <a:xfrm>
            <a:off x="1981200" y="218147"/>
            <a:ext cx="8229600" cy="1143000"/>
          </a:xfrm>
        </p:spPr>
        <p:txBody>
          <a:bodyPr>
            <a:noAutofit/>
          </a:bodyPr>
          <a:lstStyle/>
          <a:p>
            <a:pPr algn="l"/>
            <a:r>
              <a:rPr lang="en-US" sz="3600" dirty="0"/>
              <a:t>Recall </a:t>
            </a:r>
            <a:r>
              <a:rPr lang="en-US" sz="3600" b="1" dirty="0"/>
              <a:t>Assignment 1</a:t>
            </a:r>
            <a:r>
              <a:rPr lang="en-US" sz="3600" dirty="0"/>
              <a:t>, </a:t>
            </a:r>
            <a:br>
              <a:rPr lang="en-US" sz="3600" dirty="0"/>
            </a:br>
            <a:r>
              <a:rPr lang="en-US" sz="3600" dirty="0"/>
              <a:t>our review of BOK3E Outcomes?</a:t>
            </a:r>
          </a:p>
        </p:txBody>
      </p:sp>
      <p:pic>
        <p:nvPicPr>
          <p:cNvPr id="5" name="Picture 4">
            <a:extLst>
              <a:ext uri="{FF2B5EF4-FFF2-40B4-BE49-F238E27FC236}">
                <a16:creationId xmlns:a16="http://schemas.microsoft.com/office/drawing/2014/main" id="{DCD01AA8-E662-496D-B053-B8D0E17B0387}"/>
              </a:ext>
            </a:extLst>
          </p:cNvPr>
          <p:cNvPicPr>
            <a:picLocks noChangeAspect="1"/>
          </p:cNvPicPr>
          <p:nvPr/>
        </p:nvPicPr>
        <p:blipFill>
          <a:blip r:embed="rId2"/>
          <a:stretch>
            <a:fillRect/>
          </a:stretch>
        </p:blipFill>
        <p:spPr>
          <a:xfrm>
            <a:off x="1979428" y="1600200"/>
            <a:ext cx="3200400" cy="4143676"/>
          </a:xfrm>
          <a:prstGeom prst="rect">
            <a:avLst/>
          </a:prstGeom>
          <a:ln w="3175">
            <a:solidFill>
              <a:schemeClr val="accent1"/>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AC671B95-8742-4FAD-AB58-2D3318FBBB69}"/>
              </a:ext>
            </a:extLst>
          </p:cNvPr>
          <p:cNvGrpSpPr/>
          <p:nvPr/>
        </p:nvGrpSpPr>
        <p:grpSpPr>
          <a:xfrm>
            <a:off x="5604164" y="1600201"/>
            <a:ext cx="4572000" cy="3429001"/>
            <a:chOff x="4267200" y="1600200"/>
            <a:chExt cx="4572000" cy="3429001"/>
          </a:xfrm>
        </p:grpSpPr>
        <p:pic>
          <p:nvPicPr>
            <p:cNvPr id="6" name="Picture 5">
              <a:extLst>
                <a:ext uri="{FF2B5EF4-FFF2-40B4-BE49-F238E27FC236}">
                  <a16:creationId xmlns:a16="http://schemas.microsoft.com/office/drawing/2014/main" id="{BE15639B-7363-4E40-A9E0-9D56330D90C7}"/>
                </a:ext>
              </a:extLst>
            </p:cNvPr>
            <p:cNvPicPr>
              <a:picLocks noChangeAspect="1"/>
            </p:cNvPicPr>
            <p:nvPr/>
          </p:nvPicPr>
          <p:blipFill rotWithShape="1">
            <a:blip r:embed="rId2"/>
            <a:srcRect b="67309"/>
            <a:stretch/>
          </p:blipFill>
          <p:spPr>
            <a:xfrm>
              <a:off x="4267200" y="1600200"/>
              <a:ext cx="4572000" cy="1935162"/>
            </a:xfrm>
            <a:prstGeom prst="rect">
              <a:avLst/>
            </a:prstGeom>
            <a:ln w="3175">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AA317D7-E052-4DB5-93D5-748265420D97}"/>
                </a:ext>
              </a:extLst>
            </p:cNvPr>
            <p:cNvPicPr>
              <a:picLocks noChangeAspect="1"/>
            </p:cNvPicPr>
            <p:nvPr/>
          </p:nvPicPr>
          <p:blipFill rotWithShape="1">
            <a:blip r:embed="rId2"/>
            <a:srcRect t="80691"/>
            <a:stretch/>
          </p:blipFill>
          <p:spPr>
            <a:xfrm>
              <a:off x="4267200" y="3672038"/>
              <a:ext cx="4572000" cy="1143000"/>
            </a:xfrm>
            <a:prstGeom prst="rect">
              <a:avLst/>
            </a:prstGeom>
            <a:ln>
              <a:solidFill>
                <a:schemeClr val="accent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5E78102-CF16-47ED-BB16-96257FEC5D2D}"/>
                </a:ext>
              </a:extLst>
            </p:cNvPr>
            <p:cNvPicPr>
              <a:picLocks noChangeAspect="1"/>
            </p:cNvPicPr>
            <p:nvPr/>
          </p:nvPicPr>
          <p:blipFill rotWithShape="1">
            <a:blip r:embed="rId3"/>
            <a:srcRect l="5708" t="81551" r="5607" b="8014"/>
            <a:stretch/>
          </p:blipFill>
          <p:spPr>
            <a:xfrm>
              <a:off x="4267200" y="4407083"/>
              <a:ext cx="4572000" cy="622118"/>
            </a:xfrm>
            <a:prstGeom prst="rect">
              <a:avLst/>
            </a:prstGeom>
            <a:ln>
              <a:solidFill>
                <a:schemeClr val="accent1"/>
              </a:solidFill>
            </a:ln>
            <a:effectLst>
              <a:outerShdw blurRad="50800" dist="38100" dir="2700000" algn="tl" rotWithShape="0">
                <a:prstClr val="black">
                  <a:alpha val="40000"/>
                </a:prstClr>
              </a:outerShdw>
            </a:effectLst>
          </p:spPr>
        </p:pic>
      </p:grpSp>
      <p:pic>
        <p:nvPicPr>
          <p:cNvPr id="10" name="Picture 9">
            <a:extLst>
              <a:ext uri="{FF2B5EF4-FFF2-40B4-BE49-F238E27FC236}">
                <a16:creationId xmlns:a16="http://schemas.microsoft.com/office/drawing/2014/main" id="{2181EA01-D79A-4134-B43E-6B0DC6747228}"/>
              </a:ext>
            </a:extLst>
          </p:cNvPr>
          <p:cNvPicPr>
            <a:picLocks noChangeAspect="1"/>
          </p:cNvPicPr>
          <p:nvPr/>
        </p:nvPicPr>
        <p:blipFill>
          <a:blip r:embed="rId4"/>
          <a:stretch>
            <a:fillRect/>
          </a:stretch>
        </p:blipFill>
        <p:spPr>
          <a:xfrm>
            <a:off x="8839200" y="4243539"/>
            <a:ext cx="1219200" cy="1824815"/>
          </a:xfrm>
          <a:prstGeom prst="rect">
            <a:avLst/>
          </a:prstGeom>
          <a:ln w="38100">
            <a:solidFill>
              <a:srgbClr val="FF0000"/>
            </a:solidFill>
            <a:prstDash val="sysDot"/>
          </a:ln>
        </p:spPr>
      </p:pic>
      <p:sp>
        <p:nvSpPr>
          <p:cNvPr id="11" name="Rectangle 10">
            <a:extLst>
              <a:ext uri="{FF2B5EF4-FFF2-40B4-BE49-F238E27FC236}">
                <a16:creationId xmlns:a16="http://schemas.microsoft.com/office/drawing/2014/main" id="{190B5485-7C75-4FC4-ABA0-B6334B4D2630}"/>
              </a:ext>
            </a:extLst>
          </p:cNvPr>
          <p:cNvSpPr>
            <a:spLocks noChangeAspect="1"/>
          </p:cNvSpPr>
          <p:nvPr/>
        </p:nvSpPr>
        <p:spPr>
          <a:xfrm>
            <a:off x="7772400" y="3989103"/>
            <a:ext cx="548640" cy="83596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BC5609-905A-43B7-896C-703A73503A6F}"/>
              </a:ext>
            </a:extLst>
          </p:cNvPr>
          <p:cNvSpPr txBox="1"/>
          <p:nvPr/>
        </p:nvSpPr>
        <p:spPr>
          <a:xfrm>
            <a:off x="2286001" y="5926439"/>
            <a:ext cx="1569725" cy="646331"/>
          </a:xfrm>
          <a:prstGeom prst="rect">
            <a:avLst/>
          </a:prstGeom>
          <a:noFill/>
        </p:spPr>
        <p:txBody>
          <a:bodyPr wrap="none" rtlCol="0">
            <a:spAutoFit/>
          </a:bodyPr>
          <a:lstStyle/>
          <a:p>
            <a:r>
              <a:rPr lang="en-US" dirty="0"/>
              <a:t>48 courses…</a:t>
            </a:r>
          </a:p>
          <a:p>
            <a:r>
              <a:rPr lang="en-US" dirty="0"/>
              <a:t>21 outcomes…</a:t>
            </a:r>
          </a:p>
        </p:txBody>
      </p:sp>
      <p:sp>
        <p:nvSpPr>
          <p:cNvPr id="13" name="TextBox 12">
            <a:extLst>
              <a:ext uri="{FF2B5EF4-FFF2-40B4-BE49-F238E27FC236}">
                <a16:creationId xmlns:a16="http://schemas.microsoft.com/office/drawing/2014/main" id="{BD95DEB8-0BEF-4D72-9F4F-C34284922AFD}"/>
              </a:ext>
            </a:extLst>
          </p:cNvPr>
          <p:cNvSpPr txBox="1"/>
          <p:nvPr/>
        </p:nvSpPr>
        <p:spPr>
          <a:xfrm>
            <a:off x="6850108" y="5345079"/>
            <a:ext cx="1329979" cy="723275"/>
          </a:xfrm>
          <a:prstGeom prst="rect">
            <a:avLst/>
          </a:prstGeom>
          <a:noFill/>
        </p:spPr>
        <p:txBody>
          <a:bodyPr wrap="none" rtlCol="0">
            <a:spAutoFit/>
          </a:bodyPr>
          <a:lstStyle/>
          <a:p>
            <a:pPr algn="r">
              <a:spcAft>
                <a:spcPts val="600"/>
              </a:spcAft>
            </a:pPr>
            <a:r>
              <a:rPr lang="en-US" b="1" dirty="0"/>
              <a:t>…INCLUDED</a:t>
            </a:r>
          </a:p>
          <a:p>
            <a:pPr algn="r">
              <a:spcAft>
                <a:spcPts val="600"/>
              </a:spcAft>
            </a:pPr>
            <a:r>
              <a:rPr lang="en-US" b="1" dirty="0"/>
              <a:t>…PRIMARY</a:t>
            </a:r>
          </a:p>
        </p:txBody>
      </p:sp>
      <p:cxnSp>
        <p:nvCxnSpPr>
          <p:cNvPr id="15" name="Straight Connector 14">
            <a:extLst>
              <a:ext uri="{FF2B5EF4-FFF2-40B4-BE49-F238E27FC236}">
                <a16:creationId xmlns:a16="http://schemas.microsoft.com/office/drawing/2014/main" id="{E7D590BF-66ED-4291-B327-901F0C49843D}"/>
              </a:ext>
            </a:extLst>
          </p:cNvPr>
          <p:cNvCxnSpPr>
            <a:cxnSpLocks/>
          </p:cNvCxnSpPr>
          <p:nvPr/>
        </p:nvCxnSpPr>
        <p:spPr>
          <a:xfrm flipV="1">
            <a:off x="8180087" y="4815841"/>
            <a:ext cx="1155503" cy="670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EA7DB7-BF2C-41BF-AA4C-6D0EB726F54C}"/>
              </a:ext>
            </a:extLst>
          </p:cNvPr>
          <p:cNvCxnSpPr/>
          <p:nvPr/>
        </p:nvCxnSpPr>
        <p:spPr>
          <a:xfrm flipV="1">
            <a:off x="8168641" y="5651863"/>
            <a:ext cx="1166949" cy="24384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054D31-B178-42E3-8DA3-11D2B7DC88EA}"/>
              </a:ext>
            </a:extLst>
          </p:cNvPr>
          <p:cNvSpPr txBox="1"/>
          <p:nvPr/>
        </p:nvSpPr>
        <p:spPr>
          <a:xfrm>
            <a:off x="5609990" y="6239743"/>
            <a:ext cx="4600811" cy="400110"/>
          </a:xfrm>
          <a:prstGeom prst="rect">
            <a:avLst/>
          </a:prstGeom>
          <a:noFill/>
        </p:spPr>
        <p:txBody>
          <a:bodyPr wrap="none" rtlCol="0">
            <a:spAutoFit/>
          </a:bodyPr>
          <a:lstStyle/>
          <a:p>
            <a:r>
              <a:rPr lang="en-US" sz="2000" b="1" dirty="0">
                <a:solidFill>
                  <a:srgbClr val="FF0000"/>
                </a:solidFill>
              </a:rPr>
              <a:t>CRITICAL THINKING &amp; PROBLEM SOLVING</a:t>
            </a:r>
          </a:p>
        </p:txBody>
      </p:sp>
    </p:spTree>
    <p:extLst>
      <p:ext uri="{BB962C8B-B14F-4D97-AF65-F5344CB8AC3E}">
        <p14:creationId xmlns:p14="http://schemas.microsoft.com/office/powerpoint/2010/main" val="73921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Content Placeholder 7"/>
          <p:cNvSpPr>
            <a:spLocks noGrp="1"/>
          </p:cNvSpPr>
          <p:nvPr>
            <p:ph idx="1"/>
          </p:nvPr>
        </p:nvSpPr>
        <p:spPr>
          <a:xfrm>
            <a:off x="2057400" y="990601"/>
            <a:ext cx="8229600" cy="4525963"/>
          </a:xfrm>
        </p:spPr>
        <p:txBody>
          <a:bodyPr>
            <a:noAutofit/>
          </a:bodyPr>
          <a:lstStyle/>
          <a:p>
            <a:pPr marL="0" indent="0">
              <a:buNone/>
            </a:pPr>
            <a:r>
              <a:rPr lang="en-US" sz="4400" dirty="0"/>
              <a:t>“These are all </a:t>
            </a:r>
            <a:r>
              <a:rPr lang="en-US" sz="4400" b="1" u="sng" dirty="0"/>
              <a:t>misconceptions</a:t>
            </a:r>
            <a:r>
              <a:rPr lang="en-US" sz="4400" dirty="0"/>
              <a:t>. There actually is such a thing as engineering judgment and it is indispensable to the successful practice of engineering.”</a:t>
            </a:r>
          </a:p>
          <a:p>
            <a:pPr marL="0" indent="0">
              <a:buNone/>
            </a:pPr>
            <a:endParaRPr lang="en-US" sz="4000" dirty="0"/>
          </a:p>
          <a:p>
            <a:pPr marL="0" indent="0" algn="r">
              <a:spcBef>
                <a:spcPts val="0"/>
              </a:spcBef>
              <a:buNone/>
            </a:pPr>
            <a:r>
              <a:rPr lang="en-US" sz="2000" dirty="0">
                <a:latin typeface="Arial Black" panose="020B0A04020102020204" pitchFamily="34" charset="0"/>
              </a:rPr>
              <a:t>-Ralph B. Peck</a:t>
            </a:r>
          </a:p>
          <a:p>
            <a:pPr marL="0" indent="0" algn="r">
              <a:spcBef>
                <a:spcPts val="0"/>
              </a:spcBef>
              <a:buNone/>
            </a:pPr>
            <a:r>
              <a:rPr lang="en-US" dirty="0"/>
              <a:t>“A Man of Judgment”</a:t>
            </a:r>
          </a:p>
          <a:p>
            <a:pPr marL="0" indent="0" algn="r">
              <a:buNone/>
            </a:pPr>
            <a:endParaRPr lang="en-US" dirty="0"/>
          </a:p>
        </p:txBody>
      </p:sp>
    </p:spTree>
    <p:extLst>
      <p:ext uri="{BB962C8B-B14F-4D97-AF65-F5344CB8AC3E}">
        <p14:creationId xmlns:p14="http://schemas.microsoft.com/office/powerpoint/2010/main" val="4210561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DEFINITIONS</a:t>
            </a:r>
          </a:p>
        </p:txBody>
      </p:sp>
      <p:sp>
        <p:nvSpPr>
          <p:cNvPr id="5" name="Text Placeholder 4"/>
          <p:cNvSpPr>
            <a:spLocks noGrp="1"/>
          </p:cNvSpPr>
          <p:nvPr>
            <p:ph type="body" idx="1"/>
          </p:nvPr>
        </p:nvSpPr>
        <p:spPr/>
        <p:txBody>
          <a:bodyPr>
            <a:normAutofit/>
          </a:bodyPr>
          <a:lstStyle/>
          <a:p>
            <a:r>
              <a:rPr lang="en-US" sz="6000" b="1" dirty="0">
                <a:solidFill>
                  <a:schemeClr val="tx1"/>
                </a:solidFill>
              </a:rPr>
              <a:t>ENGINEERING JUDGMENT</a:t>
            </a:r>
          </a:p>
          <a:p>
            <a:r>
              <a:rPr lang="en-US" b="1" dirty="0">
                <a:solidFill>
                  <a:schemeClr val="tx1"/>
                </a:solidFill>
              </a:rPr>
              <a:t>Professional Engineering Practice Issues</a:t>
            </a:r>
            <a:endParaRPr lang="en-US" dirty="0">
              <a:solidFill>
                <a:schemeClr val="tx1"/>
              </a:solidFill>
            </a:endParaRPr>
          </a:p>
        </p:txBody>
      </p:sp>
    </p:spTree>
    <p:extLst>
      <p:ext uri="{BB962C8B-B14F-4D97-AF65-F5344CB8AC3E}">
        <p14:creationId xmlns:p14="http://schemas.microsoft.com/office/powerpoint/2010/main" val="567767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2209800" y="838200"/>
            <a:ext cx="7772400" cy="4572000"/>
          </a:xfrm>
        </p:spPr>
        <p:txBody>
          <a:bodyPr>
            <a:normAutofit fontScale="92500"/>
          </a:bodyPr>
          <a:lstStyle/>
          <a:p>
            <a:pPr marL="0" indent="0">
              <a:buNone/>
            </a:pPr>
            <a:br>
              <a:rPr lang="en-US" dirty="0"/>
            </a:br>
            <a:r>
              <a:rPr lang="en-US" sz="3500" dirty="0"/>
              <a:t>“Engineering judgment could be defined as the ability to recognize and/or predict, through a combination of intuition, insight and experience, the probable outcome of an analysis, design or process.”</a:t>
            </a:r>
            <a:endParaRPr lang="en-US" dirty="0"/>
          </a:p>
          <a:p>
            <a:pPr marL="0" indent="0">
              <a:buNone/>
            </a:pPr>
            <a:endParaRPr lang="en-US" dirty="0"/>
          </a:p>
          <a:p>
            <a:pPr marL="0" indent="0" algn="r">
              <a:buNone/>
            </a:pPr>
            <a:r>
              <a:rPr lang="en-US" dirty="0"/>
              <a:t>-</a:t>
            </a:r>
            <a:r>
              <a:rPr lang="en-US" dirty="0" err="1"/>
              <a:t>Bruhl</a:t>
            </a:r>
            <a:r>
              <a:rPr lang="en-US" dirty="0"/>
              <a:t>, JC, JL Klosky, T Mainwaring, JP </a:t>
            </a:r>
            <a:r>
              <a:rPr lang="en-US" dirty="0" err="1"/>
              <a:t>Hanus</a:t>
            </a:r>
            <a:r>
              <a:rPr lang="en-US" dirty="0"/>
              <a:t> </a:t>
            </a:r>
            <a:r>
              <a:rPr lang="en-US" sz="2200" dirty="0"/>
              <a:t>(2017)</a:t>
            </a:r>
          </a:p>
          <a:p>
            <a:pPr marL="0" indent="0" algn="r">
              <a:buNone/>
            </a:pPr>
            <a:r>
              <a:rPr lang="en-US" sz="2600" dirty="0"/>
              <a:t>US Military Academy at West Point</a:t>
            </a:r>
          </a:p>
        </p:txBody>
      </p:sp>
    </p:spTree>
    <p:extLst>
      <p:ext uri="{BB962C8B-B14F-4D97-AF65-F5344CB8AC3E}">
        <p14:creationId xmlns:p14="http://schemas.microsoft.com/office/powerpoint/2010/main" val="2334750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2209800" y="838200"/>
            <a:ext cx="7772400" cy="4572000"/>
          </a:xfrm>
        </p:spPr>
        <p:txBody>
          <a:bodyPr>
            <a:normAutofit/>
          </a:bodyPr>
          <a:lstStyle/>
          <a:p>
            <a:pPr marL="0" indent="0">
              <a:buNone/>
            </a:pPr>
            <a:br>
              <a:rPr lang="en-US" dirty="0"/>
            </a:br>
            <a:r>
              <a:rPr lang="en-US" sz="3600" dirty="0"/>
              <a:t>“When I hear the words ‘engineering judgement’, I know they are just going to make up numbers.”</a:t>
            </a:r>
            <a:endParaRPr lang="en-US" dirty="0"/>
          </a:p>
          <a:p>
            <a:pPr marL="0" indent="0" algn="r">
              <a:buNone/>
            </a:pPr>
            <a:r>
              <a:rPr lang="en-US" dirty="0"/>
              <a:t>-Richard Feynman </a:t>
            </a:r>
            <a:r>
              <a:rPr lang="en-US" sz="2200" dirty="0"/>
              <a:t>(1988)</a:t>
            </a:r>
          </a:p>
          <a:p>
            <a:pPr marL="0" indent="0" algn="r">
              <a:buNone/>
            </a:pPr>
            <a:r>
              <a:rPr lang="en-US" sz="2600" dirty="0"/>
              <a:t>Acclaimed Physicist</a:t>
            </a:r>
          </a:p>
          <a:p>
            <a:pPr marL="0" indent="0" algn="r">
              <a:buNone/>
            </a:pPr>
            <a:endParaRPr lang="en-US" sz="2600" dirty="0"/>
          </a:p>
        </p:txBody>
      </p:sp>
    </p:spTree>
    <p:extLst>
      <p:ext uri="{BB962C8B-B14F-4D97-AF65-F5344CB8AC3E}">
        <p14:creationId xmlns:p14="http://schemas.microsoft.com/office/powerpoint/2010/main" val="1229989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2209800" y="838200"/>
            <a:ext cx="7772400" cy="4572000"/>
          </a:xfrm>
        </p:spPr>
        <p:txBody>
          <a:bodyPr>
            <a:normAutofit lnSpcReduction="10000"/>
          </a:bodyPr>
          <a:lstStyle/>
          <a:p>
            <a:pPr marL="0" indent="0">
              <a:buNone/>
            </a:pPr>
            <a:br>
              <a:rPr lang="en-US" dirty="0"/>
            </a:br>
            <a:r>
              <a:rPr lang="en-US" sz="3500" dirty="0"/>
              <a:t>“Engineering judgment </a:t>
            </a:r>
            <a:r>
              <a:rPr lang="en-US" sz="3600" dirty="0"/>
              <a:t>is a creative act generated under constraints, and it proceeds not from abstract or general formulae, but from practical engagement</a:t>
            </a:r>
            <a:r>
              <a:rPr lang="en-US" sz="3500" dirty="0"/>
              <a:t>.”</a:t>
            </a:r>
            <a:endParaRPr lang="en-US" dirty="0"/>
          </a:p>
          <a:p>
            <a:pPr marL="0" indent="0">
              <a:buNone/>
            </a:pPr>
            <a:endParaRPr lang="en-US" dirty="0"/>
          </a:p>
          <a:p>
            <a:pPr marL="0" indent="0" algn="r">
              <a:buNone/>
            </a:pPr>
            <a:r>
              <a:rPr lang="en-US" dirty="0"/>
              <a:t>-Michael Davis </a:t>
            </a:r>
            <a:r>
              <a:rPr lang="en-US" sz="2200" dirty="0"/>
              <a:t>(2012)</a:t>
            </a:r>
          </a:p>
          <a:p>
            <a:pPr marL="0" indent="0" algn="r">
              <a:buNone/>
            </a:pPr>
            <a:r>
              <a:rPr lang="en-US" sz="2600" dirty="0"/>
              <a:t>Illinois Institute of Technology</a:t>
            </a:r>
          </a:p>
        </p:txBody>
      </p:sp>
    </p:spTree>
    <p:extLst>
      <p:ext uri="{BB962C8B-B14F-4D97-AF65-F5344CB8AC3E}">
        <p14:creationId xmlns:p14="http://schemas.microsoft.com/office/powerpoint/2010/main" val="276517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bg1"/>
                </a:solidFill>
              </a:rPr>
              <a:t>THANK YOU.</a:t>
            </a:r>
          </a:p>
        </p:txBody>
      </p:sp>
    </p:spTree>
    <p:extLst>
      <p:ext uri="{BB962C8B-B14F-4D97-AF65-F5344CB8AC3E}">
        <p14:creationId xmlns:p14="http://schemas.microsoft.com/office/powerpoint/2010/main" val="1321189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Critical Thinking</a:t>
            </a:r>
            <a:r>
              <a:rPr lang="en-US" dirty="0"/>
              <a:t>… </a:t>
            </a:r>
            <a:r>
              <a:rPr lang="en-US" i="1" dirty="0">
                <a:solidFill>
                  <a:schemeClr val="bg1">
                    <a:lumMod val="65000"/>
                  </a:schemeClr>
                </a:solidFill>
              </a:rPr>
              <a:t>Definition</a:t>
            </a:r>
          </a:p>
        </p:txBody>
      </p:sp>
      <p:sp>
        <p:nvSpPr>
          <p:cNvPr id="3" name="Content Placeholder 2"/>
          <p:cNvSpPr>
            <a:spLocks noGrp="1"/>
          </p:cNvSpPr>
          <p:nvPr>
            <p:ph idx="1"/>
          </p:nvPr>
        </p:nvSpPr>
        <p:spPr>
          <a:xfrm>
            <a:off x="2152650" y="2226469"/>
            <a:ext cx="4633786" cy="3263504"/>
          </a:xfrm>
        </p:spPr>
        <p:txBody>
          <a:bodyPr>
            <a:normAutofit/>
          </a:bodyPr>
          <a:lstStyle/>
          <a:p>
            <a:r>
              <a:rPr lang="en-US" sz="2400" b="1" dirty="0"/>
              <a:t>Critical thinking </a:t>
            </a:r>
            <a:r>
              <a:rPr lang="en-US" sz="2400" dirty="0"/>
              <a:t>is the careful, deliberate determination of whether we should accept, reject, or suspend judgment about a claim – and of the degree of confidence with which we accept or reject it.</a:t>
            </a:r>
          </a:p>
          <a:p>
            <a:pPr marL="0" indent="0" algn="r">
              <a:buNone/>
            </a:pPr>
            <a:r>
              <a:rPr lang="en-US" sz="2000" dirty="0"/>
              <a:t>~ Moore &amp; Parker</a:t>
            </a:r>
          </a:p>
        </p:txBody>
      </p:sp>
      <p:pic>
        <p:nvPicPr>
          <p:cNvPr id="5" name="Picture 4"/>
          <p:cNvPicPr>
            <a:picLocks noChangeAspect="1"/>
          </p:cNvPicPr>
          <p:nvPr/>
        </p:nvPicPr>
        <p:blipFill>
          <a:blip r:embed="rId2"/>
          <a:stretch>
            <a:fillRect/>
          </a:stretch>
        </p:blipFill>
        <p:spPr>
          <a:xfrm>
            <a:off x="7182207" y="2001631"/>
            <a:ext cx="2743200" cy="3429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6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35301" y="1464432"/>
            <a:ext cx="8229600" cy="3973916"/>
          </a:xfrm>
          <a:prstGeom prst="rect">
            <a:avLst/>
          </a:prstGeom>
        </p:spPr>
      </p:pic>
      <p:sp>
        <p:nvSpPr>
          <p:cNvPr id="2" name="TextBox 1">
            <a:extLst>
              <a:ext uri="{FF2B5EF4-FFF2-40B4-BE49-F238E27FC236}">
                <a16:creationId xmlns:a16="http://schemas.microsoft.com/office/drawing/2014/main" id="{5EFC38DC-8BE5-4787-A52E-DD0B4B571A50}"/>
              </a:ext>
            </a:extLst>
          </p:cNvPr>
          <p:cNvSpPr txBox="1"/>
          <p:nvPr/>
        </p:nvSpPr>
        <p:spPr>
          <a:xfrm>
            <a:off x="3352800" y="4343401"/>
            <a:ext cx="2892138" cy="830997"/>
          </a:xfrm>
          <a:prstGeom prst="rect">
            <a:avLst/>
          </a:prstGeom>
          <a:noFill/>
        </p:spPr>
        <p:txBody>
          <a:bodyPr wrap="none" rtlCol="0">
            <a:spAutoFit/>
          </a:bodyPr>
          <a:lstStyle/>
          <a:p>
            <a:r>
              <a:rPr lang="en-US" sz="4800" dirty="0">
                <a:solidFill>
                  <a:srgbClr val="7030A0"/>
                </a:solidFill>
                <a:latin typeface="Berlin Sans FB Demi" panose="020E0802020502020306" pitchFamily="34" charset="0"/>
                <a:cs typeface="Aharoni" panose="02010803020104030203" pitchFamily="2" charset="-79"/>
              </a:rPr>
              <a:t>Judgment</a:t>
            </a:r>
          </a:p>
        </p:txBody>
      </p:sp>
    </p:spTree>
    <p:extLst>
      <p:ext uri="{BB962C8B-B14F-4D97-AF65-F5344CB8AC3E}">
        <p14:creationId xmlns:p14="http://schemas.microsoft.com/office/powerpoint/2010/main" val="123617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38812" y="228601"/>
            <a:ext cx="7772400" cy="1362075"/>
          </a:xfrm>
        </p:spPr>
        <p:txBody>
          <a:bodyPr>
            <a:normAutofit/>
          </a:bodyPr>
          <a:lstStyle/>
          <a:p>
            <a:r>
              <a:rPr lang="en-US" u="sng" dirty="0"/>
              <a:t>LEGAL</a:t>
            </a:r>
            <a:br>
              <a:rPr lang="en-US" dirty="0"/>
            </a:br>
            <a:r>
              <a:rPr lang="en-US" dirty="0"/>
              <a:t>DEFINITION OF ENGINEERING</a:t>
            </a:r>
          </a:p>
        </p:txBody>
      </p:sp>
      <p:sp>
        <p:nvSpPr>
          <p:cNvPr id="5" name="Text Placeholder 4"/>
          <p:cNvSpPr>
            <a:spLocks noGrp="1"/>
          </p:cNvSpPr>
          <p:nvPr>
            <p:ph type="body" idx="1"/>
          </p:nvPr>
        </p:nvSpPr>
        <p:spPr>
          <a:xfrm>
            <a:off x="2353901" y="1752601"/>
            <a:ext cx="5037499" cy="4471987"/>
          </a:xfrm>
        </p:spPr>
        <p:txBody>
          <a:bodyPr>
            <a:noAutofit/>
          </a:bodyPr>
          <a:lstStyle/>
          <a:p>
            <a:r>
              <a:rPr lang="en-US" sz="2800" u="sng" dirty="0">
                <a:solidFill>
                  <a:schemeClr val="tx1"/>
                </a:solidFill>
              </a:rPr>
              <a:t>Engineering</a:t>
            </a:r>
            <a:r>
              <a:rPr lang="en-US" sz="2800" dirty="0">
                <a:solidFill>
                  <a:schemeClr val="tx1"/>
                </a:solidFill>
              </a:rPr>
              <a:t>--The profession in which a knowledge of the mathematical, physical, engineering, and natural sciences gained by education, experience, and practice is applied </a:t>
            </a:r>
            <a:r>
              <a:rPr lang="en-US" sz="2800" b="1" dirty="0">
                <a:solidFill>
                  <a:srgbClr val="FF0000"/>
                </a:solidFill>
              </a:rPr>
              <a:t>with judgment </a:t>
            </a:r>
            <a:r>
              <a:rPr lang="en-US" sz="2800" dirty="0">
                <a:solidFill>
                  <a:schemeClr val="tx1"/>
                </a:solidFill>
              </a:rPr>
              <a:t>to develop ways to utilize, economically, the materials and forces of nature for the benefit of mankind.</a:t>
            </a:r>
          </a:p>
        </p:txBody>
      </p:sp>
      <p:pic>
        <p:nvPicPr>
          <p:cNvPr id="7" name="Picture 6"/>
          <p:cNvPicPr>
            <a:picLocks noChangeAspect="1"/>
          </p:cNvPicPr>
          <p:nvPr/>
        </p:nvPicPr>
        <p:blipFill>
          <a:blip r:embed="rId2"/>
          <a:stretch>
            <a:fillRect/>
          </a:stretch>
        </p:blipFill>
        <p:spPr>
          <a:xfrm>
            <a:off x="7543800" y="1981200"/>
            <a:ext cx="2825566" cy="3657600"/>
          </a:xfrm>
          <a:prstGeom prst="rect">
            <a:avLst/>
          </a:prstGeom>
          <a:ln>
            <a:solidFill>
              <a:schemeClr val="accent1"/>
            </a:solidFill>
          </a:ln>
          <a:effectLst>
            <a:outerShdw blurRad="50800" dist="38100" dir="2700000" algn="tl" rotWithShape="0">
              <a:prstClr val="black">
                <a:alpha val="40000"/>
              </a:prstClr>
            </a:outerShdw>
          </a:effectLst>
        </p:spPr>
      </p:pic>
      <p:sp>
        <p:nvSpPr>
          <p:cNvPr id="8" name="TextBox 7"/>
          <p:cNvSpPr txBox="1"/>
          <p:nvPr/>
        </p:nvSpPr>
        <p:spPr>
          <a:xfrm>
            <a:off x="7543801" y="5791201"/>
            <a:ext cx="2013243" cy="646331"/>
          </a:xfrm>
          <a:prstGeom prst="rect">
            <a:avLst/>
          </a:prstGeom>
          <a:noFill/>
        </p:spPr>
        <p:txBody>
          <a:bodyPr wrap="none" rtlCol="0">
            <a:spAutoFit/>
          </a:bodyPr>
          <a:lstStyle/>
          <a:p>
            <a:r>
              <a:rPr lang="en-US" dirty="0"/>
              <a:t>SUBCHAPTER F</a:t>
            </a:r>
          </a:p>
          <a:p>
            <a:r>
              <a:rPr lang="en-US" dirty="0"/>
              <a:t>§131.81 Definitions</a:t>
            </a:r>
          </a:p>
        </p:txBody>
      </p:sp>
    </p:spTree>
    <p:extLst>
      <p:ext uri="{BB962C8B-B14F-4D97-AF65-F5344CB8AC3E}">
        <p14:creationId xmlns:p14="http://schemas.microsoft.com/office/powerpoint/2010/main" val="2402508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38812" y="228601"/>
            <a:ext cx="7772400" cy="1362075"/>
          </a:xfrm>
        </p:spPr>
        <p:txBody>
          <a:bodyPr>
            <a:normAutofit/>
          </a:bodyPr>
          <a:lstStyle/>
          <a:p>
            <a:r>
              <a:rPr lang="en-US" u="sng" dirty="0"/>
              <a:t>EDUCATIONAL</a:t>
            </a:r>
            <a:br>
              <a:rPr lang="en-US" dirty="0"/>
            </a:br>
            <a:r>
              <a:rPr lang="en-US" dirty="0"/>
              <a:t>INSTRUCTION OF ENGINEERING</a:t>
            </a:r>
          </a:p>
        </p:txBody>
      </p:sp>
      <p:sp>
        <p:nvSpPr>
          <p:cNvPr id="5" name="Text Placeholder 4"/>
          <p:cNvSpPr>
            <a:spLocks noGrp="1"/>
          </p:cNvSpPr>
          <p:nvPr>
            <p:ph type="body" idx="1"/>
          </p:nvPr>
        </p:nvSpPr>
        <p:spPr>
          <a:xfrm>
            <a:off x="2338813" y="2209800"/>
            <a:ext cx="4275499" cy="3352800"/>
          </a:xfrm>
        </p:spPr>
        <p:txBody>
          <a:bodyPr>
            <a:noAutofit/>
          </a:bodyPr>
          <a:lstStyle/>
          <a:p>
            <a:r>
              <a:rPr lang="en-US" sz="2600" b="1" u="sng" dirty="0">
                <a:solidFill>
                  <a:schemeClr val="tx1"/>
                </a:solidFill>
              </a:rPr>
              <a:t>Student Outcomes</a:t>
            </a:r>
            <a:r>
              <a:rPr lang="en-US" sz="2600" b="1" dirty="0">
                <a:solidFill>
                  <a:schemeClr val="tx1"/>
                </a:solidFill>
              </a:rPr>
              <a:t> </a:t>
            </a:r>
            <a:r>
              <a:rPr lang="en-US" sz="2600" dirty="0">
                <a:solidFill>
                  <a:schemeClr val="tx1"/>
                </a:solidFill>
              </a:rPr>
              <a:t>–    Student outcomes describe what students are expected to know and be able to do by the time of graduation. These relate to the knowledge, skills, and behaviors that students acquire as they progress through the program. </a:t>
            </a:r>
          </a:p>
        </p:txBody>
      </p:sp>
      <p:pic>
        <p:nvPicPr>
          <p:cNvPr id="3" name="Picture 2"/>
          <p:cNvPicPr>
            <a:picLocks noChangeAspect="1"/>
          </p:cNvPicPr>
          <p:nvPr/>
        </p:nvPicPr>
        <p:blipFill>
          <a:blip r:embed="rId2"/>
          <a:stretch>
            <a:fillRect/>
          </a:stretch>
        </p:blipFill>
        <p:spPr>
          <a:xfrm>
            <a:off x="7010401" y="2057400"/>
            <a:ext cx="2823653" cy="3657600"/>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9239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ABET Criterion 3. Student Outcomes</a:t>
            </a:r>
          </a:p>
        </p:txBody>
      </p:sp>
      <p:sp>
        <p:nvSpPr>
          <p:cNvPr id="7" name="Text Placeholder 6"/>
          <p:cNvSpPr>
            <a:spLocks noGrp="1"/>
          </p:cNvSpPr>
          <p:nvPr>
            <p:ph type="body" sz="quarter" idx="3"/>
          </p:nvPr>
        </p:nvSpPr>
        <p:spPr>
          <a:xfrm>
            <a:off x="1981200" y="1295400"/>
            <a:ext cx="8229602" cy="639762"/>
          </a:xfrm>
        </p:spPr>
        <p:txBody>
          <a:bodyPr/>
          <a:lstStyle/>
          <a:p>
            <a:r>
              <a:rPr lang="en-US" dirty="0"/>
              <a:t>2018-2019 Criterion 3</a:t>
            </a:r>
          </a:p>
        </p:txBody>
      </p:sp>
      <p:sp>
        <p:nvSpPr>
          <p:cNvPr id="8" name="Content Placeholder 7"/>
          <p:cNvSpPr>
            <a:spLocks noGrp="1"/>
          </p:cNvSpPr>
          <p:nvPr>
            <p:ph sz="quarter" idx="4"/>
          </p:nvPr>
        </p:nvSpPr>
        <p:spPr>
          <a:xfrm>
            <a:off x="1981198" y="1913878"/>
            <a:ext cx="9144002" cy="4258322"/>
          </a:xfrm>
        </p:spPr>
        <p:txBody>
          <a:bodyPr>
            <a:normAutofit fontScale="70000" lnSpcReduction="20000"/>
          </a:bodyPr>
          <a:lstStyle/>
          <a:p>
            <a:pPr marL="0" indent="0">
              <a:buNone/>
            </a:pPr>
            <a:r>
              <a:rPr lang="en-US" dirty="0"/>
              <a:t>The program must have documented student outcomes that support the program educational objectives. Attainment of these outcomes prepares graduates to enter the professional practice of engineering. Student outcomes are outcomes (1) through (7), plus any additional outcomes that may be articulated by the program. </a:t>
            </a:r>
          </a:p>
          <a:p>
            <a:pPr marL="457200" indent="-457200">
              <a:buAutoNum type="arabicPeriod"/>
            </a:pPr>
            <a:r>
              <a:rPr lang="en-US" dirty="0"/>
              <a:t>an ability to identify, formulate, and solve complex engineering problems by applying principles of engineering, science, and mathematics</a:t>
            </a:r>
          </a:p>
          <a:p>
            <a:pPr marL="457200" indent="-457200">
              <a:buAutoNum type="arabicPeriod"/>
            </a:pPr>
            <a:r>
              <a:rPr lang="en-US" dirty="0"/>
              <a:t>an ability to apply engineering design to produce solutions that meet specified needs with consideration of public health, safety, and welfare, as well as global, cultural, social, environmental, and economic factors </a:t>
            </a:r>
          </a:p>
          <a:p>
            <a:pPr marL="457200" indent="-457200">
              <a:buAutoNum type="arabicPeriod"/>
            </a:pPr>
            <a:r>
              <a:rPr lang="en-US" dirty="0"/>
              <a:t>an ability to communicate effectively with a range of audiences </a:t>
            </a:r>
          </a:p>
          <a:p>
            <a:pPr marL="457200" indent="-457200">
              <a:buAutoNum type="arabicPeriod"/>
            </a:pPr>
            <a:r>
              <a:rPr lang="en-US" dirty="0"/>
              <a:t>an ability to recognize ethical and professional responsibilities in engineering situations and make </a:t>
            </a:r>
            <a:r>
              <a:rPr lang="en-US" dirty="0">
                <a:solidFill>
                  <a:srgbClr val="FF0000"/>
                </a:solidFill>
              </a:rPr>
              <a:t>informed judgments</a:t>
            </a:r>
            <a:r>
              <a:rPr lang="en-US" dirty="0"/>
              <a:t>, which must consider the impact of engineering solutions in global, economic, environmental, and societal contexts </a:t>
            </a:r>
          </a:p>
          <a:p>
            <a:pPr marL="457200" indent="-457200">
              <a:buAutoNum type="arabicPeriod"/>
            </a:pPr>
            <a:r>
              <a:rPr lang="en-US" dirty="0"/>
              <a:t>an ability to function effectively on a team whose members together provide leadership, create a collaborative and inclusive environment, establish goals, plan tasks, and meet objectives </a:t>
            </a:r>
          </a:p>
          <a:p>
            <a:pPr marL="457200" indent="-457200">
              <a:buAutoNum type="arabicPeriod"/>
            </a:pPr>
            <a:r>
              <a:rPr lang="en-US" dirty="0"/>
              <a:t>an ability to develop and conduct appropriate experimentation, analyze and interpret data, and use </a:t>
            </a:r>
            <a:r>
              <a:rPr lang="en-US" dirty="0">
                <a:solidFill>
                  <a:srgbClr val="FF0000"/>
                </a:solidFill>
              </a:rPr>
              <a:t>engineering judgment </a:t>
            </a:r>
            <a:r>
              <a:rPr lang="en-US" dirty="0"/>
              <a:t>to draw conclusions </a:t>
            </a:r>
          </a:p>
          <a:p>
            <a:pPr marL="457200" indent="-457200">
              <a:buAutoNum type="arabicPeriod"/>
            </a:pPr>
            <a:r>
              <a:rPr lang="en-US" dirty="0"/>
              <a:t>an ability to acquire and apply new knowledge as needed, using appropriate learning strategies.</a:t>
            </a:r>
          </a:p>
        </p:txBody>
      </p:sp>
    </p:spTree>
    <p:extLst>
      <p:ext uri="{BB962C8B-B14F-4D97-AF65-F5344CB8AC3E}">
        <p14:creationId xmlns:p14="http://schemas.microsoft.com/office/powerpoint/2010/main" val="1143717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2030</TotalTime>
  <Words>1713</Words>
  <Application>Microsoft Office PowerPoint</Application>
  <PresentationFormat>Widescreen</PresentationFormat>
  <Paragraphs>161</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Arial Black</vt:lpstr>
      <vt:lpstr>Berlin Sans FB Demi</vt:lpstr>
      <vt:lpstr>Calibri</vt:lpstr>
      <vt:lpstr>Times New Roman</vt:lpstr>
      <vt:lpstr>Office Theme</vt:lpstr>
      <vt:lpstr>ENGINEERING JUDGMENT CE 4200 Professional Engineering Practice Issues</vt:lpstr>
      <vt:lpstr>BASIS FOR INQUIRY</vt:lpstr>
      <vt:lpstr>BOK3 Outcomes</vt:lpstr>
      <vt:lpstr>Recall Assignment 1,  our review of BOK3E Outcomes?</vt:lpstr>
      <vt:lpstr>Critical Thinking… Definition</vt:lpstr>
      <vt:lpstr>PowerPoint Presentation</vt:lpstr>
      <vt:lpstr>LEGAL DEFINITION OF ENGINEERING</vt:lpstr>
      <vt:lpstr>EDUCATIONAL INSTRUCTION OF ENGINEERING</vt:lpstr>
      <vt:lpstr>ABET Criterion 3. Student Outcomes</vt:lpstr>
      <vt:lpstr>professional practice OF ENGINEERING</vt:lpstr>
      <vt:lpstr>PowerPoint Presentation</vt:lpstr>
      <vt:lpstr>A Case Study in [lack of] engineering judgment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Highway Accident Report Pedestrian Bridge Collapse Over SW 8th Street Miami, Florida March 15, 2018</vt:lpstr>
      <vt:lpstr>Probable Cause…</vt:lpstr>
      <vt:lpstr>Excerpts from the report…</vt:lpstr>
      <vt:lpstr>Excerpts from the report…</vt:lpstr>
      <vt:lpstr>PowerPoint Presentation</vt:lpstr>
      <vt:lpstr>PowerPoint Presentation</vt:lpstr>
      <vt:lpstr>HOW WELL DO YOU UNDERSTAND THIS CONCEPT?</vt:lpstr>
      <vt:lpstr>Exercise 2.1 Meaning of “engineering judgment”</vt:lpstr>
      <vt:lpstr>Exercise 2.2 Meaning of “engineering judgment”</vt:lpstr>
      <vt:lpstr>Exercise 2.3 Meaning of “engineering judgment”</vt:lpstr>
      <vt:lpstr>SOME MISCONCEPTIONS</vt:lpstr>
      <vt:lpstr>Judgment for the  engineering STUDENT</vt:lpstr>
      <vt:lpstr>Judgment for the  engineering SCIENTIST</vt:lpstr>
      <vt:lpstr>Judgment for the  PRACTICING engineer</vt:lpstr>
      <vt:lpstr>PowerPoint Presentation</vt:lpstr>
      <vt:lpstr>SOME DEFINITIONS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wlawson</dc:creator>
  <cp:lastModifiedBy>Lawson, William D</cp:lastModifiedBy>
  <cp:revision>126</cp:revision>
  <cp:lastPrinted>2021-10-31T20:48:12Z</cp:lastPrinted>
  <dcterms:created xsi:type="dcterms:W3CDTF">2014-01-15T03:29:33Z</dcterms:created>
  <dcterms:modified xsi:type="dcterms:W3CDTF">2022-03-30T16:14:45Z</dcterms:modified>
</cp:coreProperties>
</file>